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5" r:id="rId6"/>
    <p:sldId id="259" r:id="rId7"/>
    <p:sldId id="258"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696" y="-1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E2B2A8-DB56-469F-A792-B80F60444460}"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43EE2E5B-FC7C-476A-8885-FABCC45CB059}">
      <dgm:prSet phldrT="[Text]" custT="1"/>
      <dgm:spPr/>
      <dgm:t>
        <a:bodyPr/>
        <a:lstStyle/>
        <a:p>
          <a:r>
            <a:rPr lang="en-US" sz="900" dirty="0" smtClean="0">
              <a:solidFill>
                <a:schemeClr val="tx1"/>
              </a:solidFill>
            </a:rPr>
            <a:t>Dynamical Models: numerical model that uses physics to solve equations of motion in the atmosphere</a:t>
          </a:r>
          <a:endParaRPr lang="en-US" sz="900" dirty="0">
            <a:solidFill>
              <a:schemeClr val="tx1"/>
            </a:solidFill>
          </a:endParaRPr>
        </a:p>
      </dgm:t>
    </dgm:pt>
    <dgm:pt modelId="{804F674B-AC21-4678-A315-20AF814300BC}" type="parTrans" cxnId="{FBB2464F-D29B-4CDE-BDC5-59E9E42581E4}">
      <dgm:prSet/>
      <dgm:spPr/>
      <dgm:t>
        <a:bodyPr/>
        <a:lstStyle/>
        <a:p>
          <a:endParaRPr lang="en-US"/>
        </a:p>
      </dgm:t>
    </dgm:pt>
    <dgm:pt modelId="{8BEA5EA6-7777-4EDA-B92A-E9A14BFF64B1}" type="sibTrans" cxnId="{FBB2464F-D29B-4CDE-BDC5-59E9E42581E4}">
      <dgm:prSet/>
      <dgm:spPr/>
      <dgm:t>
        <a:bodyPr/>
        <a:lstStyle/>
        <a:p>
          <a:endParaRPr lang="en-US"/>
        </a:p>
      </dgm:t>
    </dgm:pt>
    <dgm:pt modelId="{D25A8B98-FBEA-41F4-9B75-2A384164FAA5}">
      <dgm:prSet phldrT="[Text]" custT="1"/>
      <dgm:spPr/>
      <dgm:t>
        <a:bodyPr/>
        <a:lstStyle/>
        <a:p>
          <a:r>
            <a:rPr lang="en-US" sz="900" dirty="0" smtClean="0">
              <a:solidFill>
                <a:schemeClr val="tx1"/>
              </a:solidFill>
            </a:rPr>
            <a:t>Statistical Models: based on historical relationships between storm behavior and storm specific details </a:t>
          </a:r>
          <a:br>
            <a:rPr lang="en-US" sz="900" dirty="0" smtClean="0">
              <a:solidFill>
                <a:schemeClr val="tx1"/>
              </a:solidFill>
            </a:rPr>
          </a:br>
          <a:r>
            <a:rPr lang="en-US" sz="900" dirty="0" smtClean="0">
              <a:solidFill>
                <a:schemeClr val="tx1"/>
              </a:solidFill>
            </a:rPr>
            <a:t>(location &amp; date)	</a:t>
          </a:r>
          <a:endParaRPr lang="en-US" sz="900" dirty="0">
            <a:solidFill>
              <a:schemeClr val="tx1"/>
            </a:solidFill>
          </a:endParaRPr>
        </a:p>
      </dgm:t>
    </dgm:pt>
    <dgm:pt modelId="{0A0833C2-D9C4-4D8F-B088-173A6772DA00}" type="parTrans" cxnId="{459EAD80-7118-4624-9852-27F8E1AFA436}">
      <dgm:prSet/>
      <dgm:spPr/>
      <dgm:t>
        <a:bodyPr/>
        <a:lstStyle/>
        <a:p>
          <a:endParaRPr lang="en-US"/>
        </a:p>
      </dgm:t>
    </dgm:pt>
    <dgm:pt modelId="{E6BF6898-3C6A-40AD-8CE5-BFBF464F5FC3}" type="sibTrans" cxnId="{459EAD80-7118-4624-9852-27F8E1AFA436}">
      <dgm:prSet/>
      <dgm:spPr/>
      <dgm:t>
        <a:bodyPr/>
        <a:lstStyle/>
        <a:p>
          <a:endParaRPr lang="en-US"/>
        </a:p>
      </dgm:t>
    </dgm:pt>
    <dgm:pt modelId="{70BD1A0C-9331-419E-9028-85ED03EB1011}">
      <dgm:prSet phldrT="[Text]" custT="1"/>
      <dgm:spPr/>
      <dgm:t>
        <a:bodyPr/>
        <a:lstStyle/>
        <a:p>
          <a:r>
            <a:rPr lang="en-US" sz="900" dirty="0" smtClean="0">
              <a:solidFill>
                <a:schemeClr val="tx1"/>
              </a:solidFill>
            </a:rPr>
            <a:t>Statistical Dynamical Model: combines both physics and history to create a forecast model</a:t>
          </a:r>
          <a:endParaRPr lang="en-US" sz="900" dirty="0">
            <a:solidFill>
              <a:schemeClr val="tx1"/>
            </a:solidFill>
          </a:endParaRPr>
        </a:p>
      </dgm:t>
    </dgm:pt>
    <dgm:pt modelId="{BCE11F55-9440-4BA6-8A0D-BC68518708EE}" type="parTrans" cxnId="{87D7C01E-EC89-47C5-9324-2BD0C229C448}">
      <dgm:prSet/>
      <dgm:spPr/>
      <dgm:t>
        <a:bodyPr/>
        <a:lstStyle/>
        <a:p>
          <a:endParaRPr lang="en-US"/>
        </a:p>
      </dgm:t>
    </dgm:pt>
    <dgm:pt modelId="{D0EBC556-C272-4C13-B593-76B0C2FFFA84}" type="sibTrans" cxnId="{87D7C01E-EC89-47C5-9324-2BD0C229C448}">
      <dgm:prSet/>
      <dgm:spPr/>
      <dgm:t>
        <a:bodyPr/>
        <a:lstStyle/>
        <a:p>
          <a:endParaRPr lang="en-US"/>
        </a:p>
      </dgm:t>
    </dgm:pt>
    <dgm:pt modelId="{C7CE3A30-2230-47B0-8A34-E48411D812E8}">
      <dgm:prSet phldrT="[Text]" custT="1"/>
      <dgm:spPr/>
      <dgm:t>
        <a:bodyPr/>
        <a:lstStyle/>
        <a:p>
          <a:r>
            <a:rPr lang="en-US" sz="2400" dirty="0" smtClean="0"/>
            <a:t>Forecast Models</a:t>
          </a:r>
          <a:endParaRPr lang="en-US" sz="2400" dirty="0"/>
        </a:p>
      </dgm:t>
    </dgm:pt>
    <dgm:pt modelId="{E43D2A3F-F2E5-4FEC-BAEF-5724AA01FE86}" type="parTrans" cxnId="{539107D2-6FC3-4120-B6A7-AD3400D52772}">
      <dgm:prSet/>
      <dgm:spPr/>
      <dgm:t>
        <a:bodyPr/>
        <a:lstStyle/>
        <a:p>
          <a:endParaRPr lang="en-US"/>
        </a:p>
      </dgm:t>
    </dgm:pt>
    <dgm:pt modelId="{F6458C89-C617-4236-9362-AED1196D2CDF}" type="sibTrans" cxnId="{539107D2-6FC3-4120-B6A7-AD3400D52772}">
      <dgm:prSet/>
      <dgm:spPr/>
      <dgm:t>
        <a:bodyPr/>
        <a:lstStyle/>
        <a:p>
          <a:endParaRPr lang="en-US"/>
        </a:p>
      </dgm:t>
    </dgm:pt>
    <dgm:pt modelId="{6FAD5CEA-E1EB-4B7D-A2DB-843275C88162}" type="pres">
      <dgm:prSet presAssocID="{ECE2B2A8-DB56-469F-A792-B80F60444460}" presName="Name0" presStyleCnt="0">
        <dgm:presLayoutVars>
          <dgm:chMax val="4"/>
          <dgm:resizeHandles val="exact"/>
        </dgm:presLayoutVars>
      </dgm:prSet>
      <dgm:spPr/>
      <dgm:t>
        <a:bodyPr/>
        <a:lstStyle/>
        <a:p>
          <a:endParaRPr lang="en-US"/>
        </a:p>
      </dgm:t>
    </dgm:pt>
    <dgm:pt modelId="{A4BB9510-BBA8-468F-A340-AB29C93D81AF}" type="pres">
      <dgm:prSet presAssocID="{ECE2B2A8-DB56-469F-A792-B80F60444460}" presName="ellipse" presStyleLbl="trBgShp" presStyleIdx="0" presStyleCnt="1" custScaleX="100544" custScaleY="259279" custLinFactNeighborX="310" custLinFactNeighborY="55501"/>
      <dgm:spPr/>
    </dgm:pt>
    <dgm:pt modelId="{505102C5-EA90-4FF3-8AB1-09B652CA05C6}" type="pres">
      <dgm:prSet presAssocID="{ECE2B2A8-DB56-469F-A792-B80F60444460}" presName="arrow1" presStyleLbl="fgShp" presStyleIdx="0" presStyleCnt="1"/>
      <dgm:spPr/>
    </dgm:pt>
    <dgm:pt modelId="{54C9E0E2-BB0B-4BB7-BEE8-0344D6E57ABC}" type="pres">
      <dgm:prSet presAssocID="{ECE2B2A8-DB56-469F-A792-B80F60444460}" presName="rectangle" presStyleLbl="revTx" presStyleIdx="0" presStyleCnt="1">
        <dgm:presLayoutVars>
          <dgm:bulletEnabled val="1"/>
        </dgm:presLayoutVars>
      </dgm:prSet>
      <dgm:spPr/>
      <dgm:t>
        <a:bodyPr/>
        <a:lstStyle/>
        <a:p>
          <a:endParaRPr lang="en-US"/>
        </a:p>
      </dgm:t>
    </dgm:pt>
    <dgm:pt modelId="{73621655-0A1C-44AB-A588-1C72E25BD18C}" type="pres">
      <dgm:prSet presAssocID="{D25A8B98-FBEA-41F4-9B75-2A384164FAA5}" presName="item1" presStyleLbl="node1" presStyleIdx="0" presStyleCnt="3">
        <dgm:presLayoutVars>
          <dgm:bulletEnabled val="1"/>
        </dgm:presLayoutVars>
      </dgm:prSet>
      <dgm:spPr/>
      <dgm:t>
        <a:bodyPr/>
        <a:lstStyle/>
        <a:p>
          <a:endParaRPr lang="en-US"/>
        </a:p>
      </dgm:t>
    </dgm:pt>
    <dgm:pt modelId="{AB8B84FB-FC29-4ED3-8CCB-49EB5160C072}" type="pres">
      <dgm:prSet presAssocID="{70BD1A0C-9331-419E-9028-85ED03EB1011}" presName="item2" presStyleLbl="node1" presStyleIdx="1" presStyleCnt="3" custScaleX="117226" custScaleY="121499" custLinFactNeighborX="-5986" custLinFactNeighborY="-10245">
        <dgm:presLayoutVars>
          <dgm:bulletEnabled val="1"/>
        </dgm:presLayoutVars>
      </dgm:prSet>
      <dgm:spPr/>
      <dgm:t>
        <a:bodyPr/>
        <a:lstStyle/>
        <a:p>
          <a:endParaRPr lang="en-US"/>
        </a:p>
      </dgm:t>
    </dgm:pt>
    <dgm:pt modelId="{DB42DA6B-AC28-4DA9-AE3B-AC43C949278D}" type="pres">
      <dgm:prSet presAssocID="{C7CE3A30-2230-47B0-8A34-E48411D812E8}" presName="item3" presStyleLbl="node1" presStyleIdx="2" presStyleCnt="3" custScaleX="97364" custScaleY="109060" custLinFactNeighborX="19543" custLinFactNeighborY="-28204">
        <dgm:presLayoutVars>
          <dgm:bulletEnabled val="1"/>
        </dgm:presLayoutVars>
      </dgm:prSet>
      <dgm:spPr/>
      <dgm:t>
        <a:bodyPr/>
        <a:lstStyle/>
        <a:p>
          <a:endParaRPr lang="en-US"/>
        </a:p>
      </dgm:t>
    </dgm:pt>
    <dgm:pt modelId="{E9D77A62-7BD8-4253-B88F-D28CEE3611A3}" type="pres">
      <dgm:prSet presAssocID="{ECE2B2A8-DB56-469F-A792-B80F60444460}" presName="funnel" presStyleLbl="trAlignAcc1" presStyleIdx="0" presStyleCnt="1" custScaleX="161628" custScaleY="135707" custLinFactNeighborX="1924" custLinFactNeighborY="-3992"/>
      <dgm:spPr/>
    </dgm:pt>
  </dgm:ptLst>
  <dgm:cxnLst>
    <dgm:cxn modelId="{EC7DEA24-AE52-4F41-8163-44CB800633A0}" type="presOf" srcId="{70BD1A0C-9331-419E-9028-85ED03EB1011}" destId="{73621655-0A1C-44AB-A588-1C72E25BD18C}" srcOrd="0" destOrd="0" presId="urn:microsoft.com/office/officeart/2005/8/layout/funnel1"/>
    <dgm:cxn modelId="{539107D2-6FC3-4120-B6A7-AD3400D52772}" srcId="{ECE2B2A8-DB56-469F-A792-B80F60444460}" destId="{C7CE3A30-2230-47B0-8A34-E48411D812E8}" srcOrd="3" destOrd="0" parTransId="{E43D2A3F-F2E5-4FEC-BAEF-5724AA01FE86}" sibTransId="{F6458C89-C617-4236-9362-AED1196D2CDF}"/>
    <dgm:cxn modelId="{76E995A6-21CD-4EDA-9DEA-8E91423B6F45}" type="presOf" srcId="{D25A8B98-FBEA-41F4-9B75-2A384164FAA5}" destId="{AB8B84FB-FC29-4ED3-8CCB-49EB5160C072}" srcOrd="0" destOrd="0" presId="urn:microsoft.com/office/officeart/2005/8/layout/funnel1"/>
    <dgm:cxn modelId="{4E277283-9CE5-44E9-846A-78CDBC69B493}" type="presOf" srcId="{C7CE3A30-2230-47B0-8A34-E48411D812E8}" destId="{54C9E0E2-BB0B-4BB7-BEE8-0344D6E57ABC}" srcOrd="0" destOrd="0" presId="urn:microsoft.com/office/officeart/2005/8/layout/funnel1"/>
    <dgm:cxn modelId="{92683A12-08D9-4E77-9500-3B29C983AF2D}" type="presOf" srcId="{43EE2E5B-FC7C-476A-8885-FABCC45CB059}" destId="{DB42DA6B-AC28-4DA9-AE3B-AC43C949278D}" srcOrd="0" destOrd="0" presId="urn:microsoft.com/office/officeart/2005/8/layout/funnel1"/>
    <dgm:cxn modelId="{BFA4C02E-D87A-4388-A368-F3DF3E11856C}" type="presOf" srcId="{ECE2B2A8-DB56-469F-A792-B80F60444460}" destId="{6FAD5CEA-E1EB-4B7D-A2DB-843275C88162}" srcOrd="0" destOrd="0" presId="urn:microsoft.com/office/officeart/2005/8/layout/funnel1"/>
    <dgm:cxn modelId="{FBB2464F-D29B-4CDE-BDC5-59E9E42581E4}" srcId="{ECE2B2A8-DB56-469F-A792-B80F60444460}" destId="{43EE2E5B-FC7C-476A-8885-FABCC45CB059}" srcOrd="0" destOrd="0" parTransId="{804F674B-AC21-4678-A315-20AF814300BC}" sibTransId="{8BEA5EA6-7777-4EDA-B92A-E9A14BFF64B1}"/>
    <dgm:cxn modelId="{459EAD80-7118-4624-9852-27F8E1AFA436}" srcId="{ECE2B2A8-DB56-469F-A792-B80F60444460}" destId="{D25A8B98-FBEA-41F4-9B75-2A384164FAA5}" srcOrd="1" destOrd="0" parTransId="{0A0833C2-D9C4-4D8F-B088-173A6772DA00}" sibTransId="{E6BF6898-3C6A-40AD-8CE5-BFBF464F5FC3}"/>
    <dgm:cxn modelId="{87D7C01E-EC89-47C5-9324-2BD0C229C448}" srcId="{ECE2B2A8-DB56-469F-A792-B80F60444460}" destId="{70BD1A0C-9331-419E-9028-85ED03EB1011}" srcOrd="2" destOrd="0" parTransId="{BCE11F55-9440-4BA6-8A0D-BC68518708EE}" sibTransId="{D0EBC556-C272-4C13-B593-76B0C2FFFA84}"/>
    <dgm:cxn modelId="{291772AA-6FE1-48ED-852C-C6C288D4F15A}" type="presParOf" srcId="{6FAD5CEA-E1EB-4B7D-A2DB-843275C88162}" destId="{A4BB9510-BBA8-468F-A340-AB29C93D81AF}" srcOrd="0" destOrd="0" presId="urn:microsoft.com/office/officeart/2005/8/layout/funnel1"/>
    <dgm:cxn modelId="{DDF1B001-ACAF-4AF6-8619-5278099E9983}" type="presParOf" srcId="{6FAD5CEA-E1EB-4B7D-A2DB-843275C88162}" destId="{505102C5-EA90-4FF3-8AB1-09B652CA05C6}" srcOrd="1" destOrd="0" presId="urn:microsoft.com/office/officeart/2005/8/layout/funnel1"/>
    <dgm:cxn modelId="{8B7185C7-4D77-4383-87D5-DCEE29FBADAE}" type="presParOf" srcId="{6FAD5CEA-E1EB-4B7D-A2DB-843275C88162}" destId="{54C9E0E2-BB0B-4BB7-BEE8-0344D6E57ABC}" srcOrd="2" destOrd="0" presId="urn:microsoft.com/office/officeart/2005/8/layout/funnel1"/>
    <dgm:cxn modelId="{3846A581-303F-4D06-8D2A-B940B6DF2225}" type="presParOf" srcId="{6FAD5CEA-E1EB-4B7D-A2DB-843275C88162}" destId="{73621655-0A1C-44AB-A588-1C72E25BD18C}" srcOrd="3" destOrd="0" presId="urn:microsoft.com/office/officeart/2005/8/layout/funnel1"/>
    <dgm:cxn modelId="{2F789F0B-99DB-4176-86F2-0B65991687CB}" type="presParOf" srcId="{6FAD5CEA-E1EB-4B7D-A2DB-843275C88162}" destId="{AB8B84FB-FC29-4ED3-8CCB-49EB5160C072}" srcOrd="4" destOrd="0" presId="urn:microsoft.com/office/officeart/2005/8/layout/funnel1"/>
    <dgm:cxn modelId="{2BDA3DD5-3992-4433-A995-419CE934FECB}" type="presParOf" srcId="{6FAD5CEA-E1EB-4B7D-A2DB-843275C88162}" destId="{DB42DA6B-AC28-4DA9-AE3B-AC43C949278D}" srcOrd="5" destOrd="0" presId="urn:microsoft.com/office/officeart/2005/8/layout/funnel1"/>
    <dgm:cxn modelId="{309F5F09-0A99-47F1-ACE4-0D05C0FA612B}" type="presParOf" srcId="{6FAD5CEA-E1EB-4B7D-A2DB-843275C88162}" destId="{E9D77A62-7BD8-4253-B88F-D28CEE3611A3}" srcOrd="6" destOrd="0" presId="urn:microsoft.com/office/officeart/2005/8/layout/funnel1"/>
  </dgm:cxnLst>
  <dgm:bg/>
  <dgm:whole/>
</dgm:dataModel>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FF5F51-5DF7-4852-8919-38860685D6DB}" type="datetimeFigureOut">
              <a:rPr lang="en-US" smtClean="0"/>
              <a:pPr/>
              <a:t>9/1/2009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D0670-AD10-4286-8011-5AC07B16C6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F5F51-5DF7-4852-8919-38860685D6DB}" type="datetimeFigureOut">
              <a:rPr lang="en-US" smtClean="0"/>
              <a:pPr/>
              <a:t>9/1/2009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D0670-AD10-4286-8011-5AC07B16C6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F5F51-5DF7-4852-8919-38860685D6DB}" type="datetimeFigureOut">
              <a:rPr lang="en-US" smtClean="0"/>
              <a:pPr/>
              <a:t>9/1/2009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D0670-AD10-4286-8011-5AC07B16C6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F5F51-5DF7-4852-8919-38860685D6DB}" type="datetimeFigureOut">
              <a:rPr lang="en-US" smtClean="0"/>
              <a:pPr/>
              <a:t>9/1/2009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D0670-AD10-4286-8011-5AC07B16C6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FF5F51-5DF7-4852-8919-38860685D6DB}" type="datetimeFigureOut">
              <a:rPr lang="en-US" smtClean="0"/>
              <a:pPr/>
              <a:t>9/1/2009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D0670-AD10-4286-8011-5AC07B16C6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FF5F51-5DF7-4852-8919-38860685D6DB}" type="datetimeFigureOut">
              <a:rPr lang="en-US" smtClean="0"/>
              <a:pPr/>
              <a:t>9/1/2009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D0670-AD10-4286-8011-5AC07B16C6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FF5F51-5DF7-4852-8919-38860685D6DB}" type="datetimeFigureOut">
              <a:rPr lang="en-US" smtClean="0"/>
              <a:pPr/>
              <a:t>9/1/2009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0D0670-AD10-4286-8011-5AC07B16C6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FF5F51-5DF7-4852-8919-38860685D6DB}" type="datetimeFigureOut">
              <a:rPr lang="en-US" smtClean="0"/>
              <a:pPr/>
              <a:t>9/1/2009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0D0670-AD10-4286-8011-5AC07B16C6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F5F51-5DF7-4852-8919-38860685D6DB}" type="datetimeFigureOut">
              <a:rPr lang="en-US" smtClean="0"/>
              <a:pPr/>
              <a:t>9/1/2009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0D0670-AD10-4286-8011-5AC07B16C6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F5F51-5DF7-4852-8919-38860685D6DB}" type="datetimeFigureOut">
              <a:rPr lang="en-US" smtClean="0"/>
              <a:pPr/>
              <a:t>9/1/2009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D0670-AD10-4286-8011-5AC07B16C6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F5F51-5DF7-4852-8919-38860685D6DB}" type="datetimeFigureOut">
              <a:rPr lang="en-US" smtClean="0"/>
              <a:pPr/>
              <a:t>9/1/2009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D0670-AD10-4286-8011-5AC07B16C6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F5F51-5DF7-4852-8919-38860685D6DB}" type="datetimeFigureOut">
              <a:rPr lang="en-US" smtClean="0"/>
              <a:pPr/>
              <a:t>9/1/2009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0D0670-AD10-4286-8011-5AC07B16C6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nhc.noaa.gov/HAW2/pdf/canelab.htm"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oaa.gov/" TargetMode="External"/><Relationship Id="rId2" Type="http://schemas.openxmlformats.org/officeDocument/2006/relationships/hyperlink" Target="http://www.nhc.noaa.gov/HAW2/english/kids/movncane.htm"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Owner\Local Settings\Temporary Internet Files\Content.IE5\PZWH8X69\MPj04141150000[1].jpg"/>
          <p:cNvPicPr>
            <a:picLocks noChangeAspect="1" noChangeArrowheads="1"/>
          </p:cNvPicPr>
          <p:nvPr/>
        </p:nvPicPr>
        <p:blipFill>
          <a:blip r:embed="rId2"/>
          <a:srcRect/>
          <a:stretch>
            <a:fillRect/>
          </a:stretch>
        </p:blipFill>
        <p:spPr bwMode="auto">
          <a:xfrm>
            <a:off x="0" y="0"/>
            <a:ext cx="9144000" cy="6858000"/>
          </a:xfrm>
          <a:prstGeom prst="round2DiagRect">
            <a:avLst>
              <a:gd name="adj1" fmla="val 16667"/>
              <a:gd name="adj2" fmla="val 0"/>
            </a:avLst>
          </a:prstGeom>
          <a:ln w="88900" cap="sq">
            <a:solidFill>
              <a:srgbClr val="FFFFFF"/>
            </a:solidFill>
            <a:miter lim="800000"/>
          </a:ln>
          <a:effectLst>
            <a:innerShdw blurRad="152400" dist="381000" dir="3360000">
              <a:prstClr val="black">
                <a:alpha val="95000"/>
              </a:prstClr>
            </a:innerShdw>
          </a:effectLst>
          <a:scene3d>
            <a:camera prst="orthographicFront"/>
            <a:lightRig rig="threePt" dir="t"/>
          </a:scene3d>
          <a:sp3d>
            <a:bevelT/>
            <a:bevelB/>
          </a:sp3d>
        </p:spPr>
      </p:pic>
      <p:sp>
        <p:nvSpPr>
          <p:cNvPr id="6" name="Lightning Bolt 5"/>
          <p:cNvSpPr/>
          <p:nvPr/>
        </p:nvSpPr>
        <p:spPr>
          <a:xfrm rot="20457647">
            <a:off x="17026" y="4514007"/>
            <a:ext cx="8706203" cy="1949724"/>
          </a:xfrm>
          <a:prstGeom prst="lightningBolt">
            <a:avLst/>
          </a:prstGeom>
          <a:solidFill>
            <a:schemeClr val="accent1">
              <a:lumMod val="20000"/>
              <a:lumOff val="80000"/>
              <a:alpha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71600" y="4800600"/>
            <a:ext cx="5198393" cy="120032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smtClean="0">
                <a:ln w="0"/>
                <a:effectLst>
                  <a:reflection blurRad="12700" stA="50000" endPos="50000" dist="5000" dir="5400000" sy="-100000" rotWithShape="0"/>
                </a:effectLst>
              </a:rPr>
              <a:t>Hurricane models &amp; tracking</a:t>
            </a:r>
            <a:endParaRPr lang="en-US" sz="3600" b="1" cap="all" spc="0" dirty="0">
              <a:ln w="0"/>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let’s put it all together</a:t>
            </a:r>
            <a:endParaRPr lang="en-US" dirty="0"/>
          </a:p>
        </p:txBody>
      </p:sp>
      <p:sp>
        <p:nvSpPr>
          <p:cNvPr id="3" name="Content Placeholder 2"/>
          <p:cNvSpPr>
            <a:spLocks noGrp="1"/>
          </p:cNvSpPr>
          <p:nvPr>
            <p:ph idx="1"/>
          </p:nvPr>
        </p:nvSpPr>
        <p:spPr/>
        <p:txBody>
          <a:bodyPr/>
          <a:lstStyle/>
          <a:p>
            <a:r>
              <a:rPr lang="en-US" dirty="0" smtClean="0"/>
              <a:t>We have learned that the ______  the air pressure the stronger the storm is</a:t>
            </a:r>
          </a:p>
          <a:p>
            <a:r>
              <a:rPr lang="en-US" dirty="0" smtClean="0"/>
              <a:t>Humidity and heat makes the storm ________</a:t>
            </a:r>
          </a:p>
          <a:p>
            <a:r>
              <a:rPr lang="en-US" dirty="0" smtClean="0"/>
              <a:t>There are ____ different types of forecast models</a:t>
            </a:r>
          </a:p>
          <a:p>
            <a:r>
              <a:rPr lang="en-US" dirty="0" smtClean="0"/>
              <a:t>What is the instrument used to measure wind direction? Wind speed?</a:t>
            </a:r>
          </a:p>
          <a:p>
            <a:r>
              <a:rPr lang="en-US" dirty="0" smtClean="0"/>
              <a:t>Let’s practice!! </a:t>
            </a:r>
            <a:r>
              <a:rPr lang="en-US" dirty="0" smtClean="0">
                <a:hlinkClick r:id="rId3"/>
              </a:rPr>
              <a:t>Create-a-Cane</a:t>
            </a: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Earwig Factory" pitchFamily="2" charset="0"/>
              </a:rPr>
              <a:t>How are hurricanes formed</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hurricane is a system of low pressure that originates over a tropical area.</a:t>
            </a:r>
          </a:p>
          <a:p>
            <a:r>
              <a:rPr lang="en-US" dirty="0" smtClean="0"/>
              <a:t>There are specific conditions that must be present in order for a hurricane to develop:</a:t>
            </a:r>
          </a:p>
          <a:p>
            <a:pPr lvl="1"/>
            <a:r>
              <a:rPr lang="en-US" dirty="0" smtClean="0"/>
              <a:t>Warm waters (at least 80F) thru a depth of about 150 ft.</a:t>
            </a:r>
          </a:p>
          <a:p>
            <a:pPr lvl="1"/>
            <a:r>
              <a:rPr lang="en-US" dirty="0" smtClean="0"/>
              <a:t>A rapidly cooling, unstable atmosphere</a:t>
            </a:r>
          </a:p>
          <a:p>
            <a:pPr lvl="1"/>
            <a:r>
              <a:rPr lang="en-US" dirty="0" smtClean="0"/>
              <a:t>Moist air near </a:t>
            </a:r>
            <a:r>
              <a:rPr lang="en-US" smtClean="0"/>
              <a:t>the troposphere</a:t>
            </a:r>
            <a:endParaRPr lang="en-US" dirty="0" smtClean="0"/>
          </a:p>
          <a:p>
            <a:pPr lvl="1"/>
            <a:r>
              <a:rPr lang="en-US" dirty="0" smtClean="0"/>
              <a:t>At a minimum distance of 300 miles from the equator</a:t>
            </a:r>
          </a:p>
          <a:p>
            <a:pPr lvl="1"/>
            <a:r>
              <a:rPr lang="en-US" dirty="0" smtClean="0"/>
              <a:t>A pre-existing, near-surface disturbance</a:t>
            </a:r>
          </a:p>
          <a:p>
            <a:pPr lvl="1"/>
            <a:r>
              <a:rPr lang="en-US" dirty="0" smtClean="0"/>
              <a:t>Low, vertical, wind shear (less than 23 mph)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Hurry Up" pitchFamily="2" charset="0"/>
              </a:rPr>
              <a:t>Parts of the Hurricane</a:t>
            </a:r>
            <a:endParaRPr lang="en-US" dirty="0">
              <a:solidFill>
                <a:schemeClr val="bg1"/>
              </a:solidFill>
              <a:latin typeface="Hurry Up" pitchFamily="2" charset="0"/>
            </a:endParaRPr>
          </a:p>
        </p:txBody>
      </p:sp>
      <p:pic>
        <p:nvPicPr>
          <p:cNvPr id="1026" name="Picture 2" descr="hurric5.jpg (105486 bytes)"/>
          <p:cNvPicPr>
            <a:picLocks noChangeAspect="1" noChangeArrowheads="1"/>
          </p:cNvPicPr>
          <p:nvPr/>
        </p:nvPicPr>
        <p:blipFill>
          <a:blip r:embed="rId2"/>
          <a:srcRect/>
          <a:stretch>
            <a:fillRect/>
          </a:stretch>
        </p:blipFill>
        <p:spPr bwMode="auto">
          <a:xfrm>
            <a:off x="457200" y="1371600"/>
            <a:ext cx="4653323" cy="3886200"/>
          </a:xfrm>
          <a:prstGeom prst="rect">
            <a:avLst/>
          </a:prstGeom>
          <a:noFill/>
        </p:spPr>
      </p:pic>
      <p:pic>
        <p:nvPicPr>
          <p:cNvPr id="4" name="Picture 9" descr="im61"/>
          <p:cNvPicPr>
            <a:picLocks noChangeAspect="1" noChangeArrowheads="1"/>
          </p:cNvPicPr>
          <p:nvPr/>
        </p:nvPicPr>
        <p:blipFill>
          <a:blip r:embed="rId3"/>
          <a:srcRect/>
          <a:stretch>
            <a:fillRect/>
          </a:stretch>
        </p:blipFill>
        <p:spPr bwMode="auto">
          <a:xfrm>
            <a:off x="5374178" y="2667000"/>
            <a:ext cx="3503121" cy="39726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8229600" cy="1143000"/>
          </a:xfrm>
        </p:spPr>
        <p:txBody>
          <a:bodyPr>
            <a:noAutofit/>
          </a:bodyPr>
          <a:lstStyle/>
          <a:p>
            <a:r>
              <a:rPr lang="en-US" sz="4800" dirty="0" smtClean="0">
                <a:latin typeface="Stereofidelic" pitchFamily="2" charset="0"/>
              </a:rPr>
              <a:t>Hurricane Hunters</a:t>
            </a:r>
            <a:r>
              <a:rPr lang="en-US" sz="4000" dirty="0" smtClean="0">
                <a:latin typeface="Stereofidelic" pitchFamily="2" charset="0"/>
              </a:rPr>
              <a:t/>
            </a:r>
            <a:br>
              <a:rPr lang="en-US" sz="4000" dirty="0" smtClean="0">
                <a:latin typeface="Stereofidelic" pitchFamily="2" charset="0"/>
              </a:rPr>
            </a:br>
            <a:endParaRPr lang="en-US" sz="4000" dirty="0">
              <a:latin typeface="Stereofidelic" pitchFamily="2" charset="0"/>
            </a:endParaRPr>
          </a:p>
        </p:txBody>
      </p:sp>
      <p:sp>
        <p:nvSpPr>
          <p:cNvPr id="3" name="Content Placeholder 2"/>
          <p:cNvSpPr>
            <a:spLocks noGrp="1"/>
          </p:cNvSpPr>
          <p:nvPr>
            <p:ph idx="1"/>
          </p:nvPr>
        </p:nvSpPr>
        <p:spPr>
          <a:xfrm>
            <a:off x="457200" y="1295400"/>
            <a:ext cx="8077200" cy="5257800"/>
          </a:xfrm>
        </p:spPr>
        <p:txBody>
          <a:bodyPr>
            <a:normAutofit fontScale="92500" lnSpcReduction="20000"/>
          </a:bodyPr>
          <a:lstStyle/>
          <a:p>
            <a:r>
              <a:rPr lang="en-US" b="1" dirty="0" smtClean="0">
                <a:latin typeface="Berylium" pitchFamily="2" charset="0"/>
              </a:rPr>
              <a:t>Hurricane Hunters are specialized planes part of the U.S. Air force assigned to gather information about tropical storms. They are primarily stationed in Biloxi, Mississippi but sometimes take off from Miami. When they depart, they head straight </a:t>
            </a:r>
            <a:r>
              <a:rPr lang="en-US" b="1" u="sng" dirty="0" smtClean="0">
                <a:latin typeface="Berylium" pitchFamily="2" charset="0"/>
              </a:rPr>
              <a:t>INTO</a:t>
            </a:r>
            <a:r>
              <a:rPr lang="en-US" b="1" dirty="0" smtClean="0">
                <a:latin typeface="Berylium" pitchFamily="2" charset="0"/>
              </a:rPr>
              <a:t> the center of the hurricane. Their information is then sent to the National Hurricane Center where it is fed into the computer forecast models so that a prediction can be made!</a:t>
            </a:r>
          </a:p>
          <a:p>
            <a:r>
              <a:rPr lang="en-US" b="1" dirty="0" smtClean="0">
                <a:latin typeface="Berylium" pitchFamily="2" charset="0"/>
              </a:rPr>
              <a:t>During their off season, the hurricane hunters join the Air Force reserve and fulfill and wide range of operational missions</a:t>
            </a:r>
            <a:endParaRPr lang="en-US" b="1" dirty="0" smtClean="0"/>
          </a:p>
          <a:p>
            <a:pPr lvl="1"/>
            <a:endParaRPr lang="en-US" dirty="0" smtClean="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urnstown Dam" pitchFamily="2" charset="0"/>
              </a:rPr>
              <a:t>Instruments used to collect information</a:t>
            </a:r>
            <a:endParaRPr lang="en-US" dirty="0">
              <a:latin typeface="Burnstown Dam" pitchFamily="2"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Huxtable" pitchFamily="2" charset="0"/>
              </a:rPr>
              <a:t>The hurricane hunters use a device called a GPS sonar to find the air pressure, temperature, wind speed, and humidity. We use the following instruments in meteorology to find the same information:</a:t>
            </a:r>
          </a:p>
          <a:p>
            <a:pPr lvl="1"/>
            <a:r>
              <a:rPr lang="en-US" dirty="0" smtClean="0">
                <a:latin typeface="Huxtable" pitchFamily="2" charset="0"/>
              </a:rPr>
              <a:t>Barometer: Air pressure</a:t>
            </a:r>
          </a:p>
          <a:p>
            <a:pPr lvl="1"/>
            <a:r>
              <a:rPr lang="en-US" dirty="0" smtClean="0">
                <a:latin typeface="Huxtable" pitchFamily="2" charset="0"/>
              </a:rPr>
              <a:t>Thermometer: temperature</a:t>
            </a:r>
          </a:p>
          <a:p>
            <a:pPr lvl="1"/>
            <a:r>
              <a:rPr lang="en-US" dirty="0" err="1" smtClean="0">
                <a:latin typeface="Huxtable" pitchFamily="2" charset="0"/>
              </a:rPr>
              <a:t>Anemometor</a:t>
            </a:r>
            <a:r>
              <a:rPr lang="en-US" dirty="0" smtClean="0">
                <a:latin typeface="Huxtable" pitchFamily="2" charset="0"/>
              </a:rPr>
              <a:t>: measure wind speed</a:t>
            </a:r>
          </a:p>
          <a:p>
            <a:pPr lvl="1"/>
            <a:r>
              <a:rPr lang="en-US" dirty="0" smtClean="0">
                <a:latin typeface="Huxtable" pitchFamily="2" charset="0"/>
              </a:rPr>
              <a:t>Wind vane: measure wind direction (all winds must be in the same direction for a hurricane to form)</a:t>
            </a:r>
          </a:p>
          <a:p>
            <a:pPr lvl="1"/>
            <a:r>
              <a:rPr lang="en-US" dirty="0" smtClean="0">
                <a:latin typeface="Huxtable" pitchFamily="2" charset="0"/>
              </a:rPr>
              <a:t>Hygrometer: humidity</a:t>
            </a:r>
            <a:endParaRPr lang="en-US" dirty="0">
              <a:latin typeface="Huxtable"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Hurricane Center</a:t>
            </a:r>
            <a:endParaRPr lang="en-US" dirty="0"/>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r>
              <a:rPr lang="en-US" dirty="0" smtClean="0"/>
              <a:t>The National Hurricane Center is responsible for developing a forecast track and issuing any advisories or warnings. They use the information from </a:t>
            </a:r>
            <a:r>
              <a:rPr lang="en-US" smtClean="0"/>
              <a:t>the Hurricane Hunters GPS sonar. </a:t>
            </a:r>
            <a:endParaRPr lang="en-US" dirty="0" smtClean="0"/>
          </a:p>
          <a:p>
            <a:r>
              <a:rPr lang="en-US" dirty="0" smtClean="0"/>
              <a:t>Tracking: in order to create a possible hurricane track, the NHC takes into consideration all conditions surrounding the hurricane such as high and low pressure systems that can change the details of the hurricane. Try it out for your self!!! </a:t>
            </a:r>
            <a:r>
              <a:rPr lang="en-US" dirty="0" smtClean="0">
                <a:hlinkClick r:id="rId2"/>
              </a:rPr>
              <a:t>Hurricane Tracks for Idealized Environmental Flows</a:t>
            </a:r>
            <a:endParaRPr lang="en-US" dirty="0" smtClean="0"/>
          </a:p>
          <a:p>
            <a:pPr>
              <a:buNone/>
            </a:pPr>
            <a:endParaRPr lang="en-US" dirty="0" smtClean="0"/>
          </a:p>
        </p:txBody>
      </p:sp>
      <p:pic>
        <p:nvPicPr>
          <p:cNvPr id="5122" name="Picture 2" descr="NOAA logo - Click to go to the NOAA homepage">
            <a:hlinkClick r:id="rId3"/>
          </p:cNvPr>
          <p:cNvPicPr>
            <a:picLocks noChangeAspect="1" noChangeArrowheads="1"/>
          </p:cNvPicPr>
          <p:nvPr/>
        </p:nvPicPr>
        <p:blipFill>
          <a:blip r:embed="rId4"/>
          <a:srcRect/>
          <a:stretch>
            <a:fillRect/>
          </a:stretch>
        </p:blipFill>
        <p:spPr bwMode="auto">
          <a:xfrm>
            <a:off x="457200" y="381000"/>
            <a:ext cx="809625" cy="742951"/>
          </a:xfrm>
          <a:prstGeom prst="rect">
            <a:avLst/>
          </a:prstGeom>
          <a:noFill/>
        </p:spPr>
      </p:pic>
      <p:pic>
        <p:nvPicPr>
          <p:cNvPr id="5124" name="Picture 4" descr="NOAA logo - Click to go to the NOAA homepage">
            <a:hlinkClick r:id="rId3"/>
          </p:cNvPr>
          <p:cNvPicPr>
            <a:picLocks noChangeAspect="1" noChangeArrowheads="1"/>
          </p:cNvPicPr>
          <p:nvPr/>
        </p:nvPicPr>
        <p:blipFill>
          <a:blip r:embed="rId4"/>
          <a:srcRect/>
          <a:stretch>
            <a:fillRect/>
          </a:stretch>
        </p:blipFill>
        <p:spPr bwMode="auto">
          <a:xfrm>
            <a:off x="7924800" y="457200"/>
            <a:ext cx="809625" cy="74295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know where the hurricane is going?</a:t>
            </a:r>
            <a:endParaRPr lang="en-US" dirty="0"/>
          </a:p>
        </p:txBody>
      </p:sp>
      <p:graphicFrame>
        <p:nvGraphicFramePr>
          <p:cNvPr id="4" name="Content Placeholder 3"/>
          <p:cNvGraphicFramePr>
            <a:graphicFrameLocks noGrp="1"/>
          </p:cNvGraphicFramePr>
          <p:nvPr>
            <p:ph idx="1"/>
          </p:nvPr>
        </p:nvGraphicFramePr>
        <p:xfrm>
          <a:off x="-838200" y="2057400"/>
          <a:ext cx="6781800" cy="3611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TrackForecastConeDean_sm.gif"/>
          <p:cNvPicPr>
            <a:picLocks noChangeAspect="1"/>
          </p:cNvPicPr>
          <p:nvPr/>
        </p:nvPicPr>
        <p:blipFill>
          <a:blip r:embed="rId6"/>
          <a:stretch>
            <a:fillRect/>
          </a:stretch>
        </p:blipFill>
        <p:spPr>
          <a:xfrm>
            <a:off x="5410201" y="1676400"/>
            <a:ext cx="3733799" cy="4038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8229600" cy="1143000"/>
          </a:xfrm>
        </p:spPr>
        <p:txBody>
          <a:bodyPr/>
          <a:lstStyle/>
          <a:p>
            <a:r>
              <a:rPr lang="en-US" dirty="0" err="1" smtClean="0">
                <a:latin typeface="Futura Hv" pitchFamily="34" charset="0"/>
              </a:rPr>
              <a:t>Saffir</a:t>
            </a:r>
            <a:r>
              <a:rPr lang="en-US" dirty="0" smtClean="0">
                <a:latin typeface="Futura Hv" pitchFamily="34" charset="0"/>
              </a:rPr>
              <a:t> Simpson Scale</a:t>
            </a:r>
            <a:endParaRPr lang="en-US" dirty="0">
              <a:latin typeface="Futura Hv" pitchFamily="34" charset="0"/>
            </a:endParaRPr>
          </a:p>
        </p:txBody>
      </p:sp>
      <p:sp>
        <p:nvSpPr>
          <p:cNvPr id="6" name="Rectangle 5"/>
          <p:cNvSpPr/>
          <p:nvPr/>
        </p:nvSpPr>
        <p:spPr>
          <a:xfrm>
            <a:off x="2286000" y="3105835"/>
            <a:ext cx="4572000" cy="646331"/>
          </a:xfrm>
          <a:prstGeom prst="rect">
            <a:avLst/>
          </a:prstGeom>
        </p:spPr>
        <p:txBody>
          <a:bodyPr>
            <a:spAutoFit/>
          </a:bodyPr>
          <a:lstStyle/>
          <a:p>
            <a:r>
              <a:rPr lang="en-US" dirty="0" smtClean="0"/>
              <a:t/>
            </a:r>
            <a:br>
              <a:rPr lang="en-US" dirty="0" smtClean="0"/>
            </a:br>
            <a:endParaRPr lang="en-US" dirty="0"/>
          </a:p>
        </p:txBody>
      </p:sp>
      <p:sp>
        <p:nvSpPr>
          <p:cNvPr id="8" name="TextBox 7"/>
          <p:cNvSpPr txBox="1"/>
          <p:nvPr/>
        </p:nvSpPr>
        <p:spPr>
          <a:xfrm>
            <a:off x="4191000" y="1371600"/>
            <a:ext cx="4724400" cy="3785652"/>
          </a:xfrm>
          <a:prstGeom prst="rect">
            <a:avLst/>
          </a:prstGeom>
          <a:solidFill>
            <a:schemeClr val="bg1"/>
          </a:solidFill>
        </p:spPr>
        <p:txBody>
          <a:bodyPr wrap="square" rtlCol="0">
            <a:spAutoFit/>
          </a:bodyPr>
          <a:lstStyle/>
          <a:p>
            <a:pPr>
              <a:buFont typeface="Arial" pitchFamily="34" charset="0"/>
              <a:buChar char="•"/>
            </a:pPr>
            <a:r>
              <a:rPr lang="en-US" sz="2400" dirty="0" smtClean="0">
                <a:latin typeface="Minya Nouvelle" pitchFamily="2" charset="0"/>
              </a:rPr>
              <a:t>The </a:t>
            </a:r>
            <a:r>
              <a:rPr lang="en-US" sz="2400" dirty="0" err="1" smtClean="0">
                <a:latin typeface="Minya Nouvelle" pitchFamily="2" charset="0"/>
              </a:rPr>
              <a:t>Saffir</a:t>
            </a:r>
            <a:r>
              <a:rPr lang="en-US" sz="2400" dirty="0" smtClean="0">
                <a:latin typeface="Minya Nouvelle" pitchFamily="2" charset="0"/>
              </a:rPr>
              <a:t>-Simpson Scale has been updated to only reflect wind speed due to the in-accuracies that air pressure and storm surge represent</a:t>
            </a:r>
          </a:p>
          <a:p>
            <a:pPr>
              <a:buFont typeface="Arial" pitchFamily="34" charset="0"/>
              <a:buChar char="•"/>
            </a:pPr>
            <a:r>
              <a:rPr lang="en-US" sz="2400" dirty="0" smtClean="0">
                <a:latin typeface="Minya Nouvelle" pitchFamily="2" charset="0"/>
              </a:rPr>
              <a:t>Although the </a:t>
            </a:r>
            <a:r>
              <a:rPr lang="en-US" sz="2400" dirty="0" err="1" smtClean="0">
                <a:latin typeface="Minya Nouvelle" pitchFamily="2" charset="0"/>
              </a:rPr>
              <a:t>Saffir</a:t>
            </a:r>
            <a:r>
              <a:rPr lang="en-US" sz="2400" dirty="0" smtClean="0">
                <a:latin typeface="Minya Nouvelle" pitchFamily="2" charset="0"/>
              </a:rPr>
              <a:t>-Simpson Scale no longer uses pressure and storm surge it is still a vital component of the tracking and forecast process</a:t>
            </a:r>
            <a:endParaRPr lang="en-US" sz="2400" dirty="0">
              <a:latin typeface="Minya Nouvelle" pitchFamily="2" charset="0"/>
            </a:endParaRPr>
          </a:p>
        </p:txBody>
      </p:sp>
      <p:pic>
        <p:nvPicPr>
          <p:cNvPr id="11" name="Picture 10" descr="S-S_Scale.gif"/>
          <p:cNvPicPr>
            <a:picLocks noChangeAspect="1"/>
          </p:cNvPicPr>
          <p:nvPr/>
        </p:nvPicPr>
        <p:blipFill>
          <a:blip r:embed="rId3"/>
          <a:stretch>
            <a:fillRect/>
          </a:stretch>
        </p:blipFill>
        <p:spPr>
          <a:xfrm>
            <a:off x="381000" y="152400"/>
            <a:ext cx="3352800" cy="3574572"/>
          </a:xfrm>
          <a:prstGeom prst="rect">
            <a:avLst/>
          </a:prstGeom>
        </p:spPr>
      </p:pic>
      <p:pic>
        <p:nvPicPr>
          <p:cNvPr id="12" name="Picture 11" descr="donsss06-1.jpg"/>
          <p:cNvPicPr>
            <a:picLocks noChangeAspect="1"/>
          </p:cNvPicPr>
          <p:nvPr/>
        </p:nvPicPr>
        <p:blipFill>
          <a:blip r:embed="rId4"/>
          <a:stretch>
            <a:fillRect/>
          </a:stretch>
        </p:blipFill>
        <p:spPr>
          <a:xfrm>
            <a:off x="228600" y="3886200"/>
            <a:ext cx="3697418" cy="2971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uxtable" pitchFamily="2" charset="0"/>
              </a:rPr>
              <a:t>Tracking at Home!</a:t>
            </a:r>
            <a:endParaRPr lang="en-US" dirty="0">
              <a:latin typeface="Huxtable" pitchFamily="2" charset="0"/>
            </a:endParaRPr>
          </a:p>
        </p:txBody>
      </p:sp>
      <p:sp>
        <p:nvSpPr>
          <p:cNvPr id="3" name="Content Placeholder 2"/>
          <p:cNvSpPr>
            <a:spLocks noGrp="1"/>
          </p:cNvSpPr>
          <p:nvPr>
            <p:ph idx="1"/>
          </p:nvPr>
        </p:nvSpPr>
        <p:spPr>
          <a:xfrm>
            <a:off x="457200" y="1295400"/>
            <a:ext cx="8229600" cy="3352800"/>
          </a:xfrm>
        </p:spPr>
        <p:txBody>
          <a:bodyPr>
            <a:normAutofit fontScale="70000" lnSpcReduction="20000"/>
          </a:bodyPr>
          <a:lstStyle/>
          <a:p>
            <a:r>
              <a:rPr lang="en-US" dirty="0" smtClean="0"/>
              <a:t>We can track the path of a hurricane at home if we know how to use a map to find coordinates.</a:t>
            </a:r>
          </a:p>
          <a:p>
            <a:r>
              <a:rPr lang="en-US" dirty="0" smtClean="0"/>
              <a:t>Longitude lines are those that run vertically (up and down) use east and west to describe. Ex.  y axis</a:t>
            </a:r>
          </a:p>
          <a:p>
            <a:r>
              <a:rPr lang="en-US" dirty="0" smtClean="0"/>
              <a:t>Latitude lines are those that run horizontally (side to side) use north and south to describe. Ex. X axis</a:t>
            </a:r>
          </a:p>
          <a:p>
            <a:r>
              <a:rPr lang="en-US" dirty="0" smtClean="0"/>
              <a:t>When you write coordinates you first write latitude first then longitude. You must also include direction (N,S, E, W) because there are two of every coordinate; above and below the equator</a:t>
            </a:r>
          </a:p>
          <a:p>
            <a:r>
              <a:rPr lang="en-US" dirty="0" smtClean="0"/>
              <a:t>Let’s practice (80W, 25N) (70W, 19N)</a:t>
            </a:r>
          </a:p>
          <a:p>
            <a:pPr>
              <a:buNone/>
            </a:pPr>
            <a:endParaRPr lang="en-US" dirty="0"/>
          </a:p>
        </p:txBody>
      </p:sp>
      <p:pic>
        <p:nvPicPr>
          <p:cNvPr id="4" name="Picture 3" descr="latitudelongitude.jpg"/>
          <p:cNvPicPr>
            <a:picLocks noChangeAspect="1"/>
          </p:cNvPicPr>
          <p:nvPr/>
        </p:nvPicPr>
        <p:blipFill>
          <a:blip r:embed="rId2"/>
          <a:stretch>
            <a:fillRect/>
          </a:stretch>
        </p:blipFill>
        <p:spPr>
          <a:xfrm>
            <a:off x="2438400" y="4419600"/>
            <a:ext cx="4648200" cy="224637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Hurrica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Hurricane</Template>
  <TotalTime>764</TotalTime>
  <Words>633</Words>
  <Application>Microsoft Office PowerPoint</Application>
  <PresentationFormat>On-screen Show (4:3)</PresentationFormat>
  <Paragraphs>45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Hurricane</vt:lpstr>
      <vt:lpstr>Slide 1</vt:lpstr>
      <vt:lpstr>How are hurricanes formed?</vt:lpstr>
      <vt:lpstr>Parts of the Hurricane</vt:lpstr>
      <vt:lpstr>Hurricane Hunters </vt:lpstr>
      <vt:lpstr>Instruments used to collect information</vt:lpstr>
      <vt:lpstr>National Hurricane Center</vt:lpstr>
      <vt:lpstr>How do we know where the hurricane is going?</vt:lpstr>
      <vt:lpstr>Saffir Simpson Scale</vt:lpstr>
      <vt:lpstr>Tracking at Home!</vt:lpstr>
      <vt:lpstr>So let’s put it all together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Janet Mantecon</dc:creator>
  <cp:lastModifiedBy>Miami Sunset Senior High</cp:lastModifiedBy>
  <cp:revision>75</cp:revision>
  <dcterms:created xsi:type="dcterms:W3CDTF">2009-08-25T23:00:15Z</dcterms:created>
  <dcterms:modified xsi:type="dcterms:W3CDTF">2009-09-01T18:46:09Z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TC300019661033</vt:lpwstr>
  </property>
</Properties>
</file>