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4" r:id="rId2"/>
    <p:sldId id="265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57" r:id="rId18"/>
    <p:sldId id="259" r:id="rId19"/>
    <p:sldId id="260" r:id="rId20"/>
    <p:sldId id="261" r:id="rId21"/>
    <p:sldId id="262" r:id="rId22"/>
    <p:sldId id="263" r:id="rId23"/>
    <p:sldId id="270" r:id="rId24"/>
    <p:sldId id="27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34F4-27AF-44BD-B9DE-111DCF632969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F818D-7582-441F-95DF-AFA57FC7F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0EEF-805E-4A3C-9AC3-27E56312C0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F7605D-0C7E-4839-A601-C0654DEA73CC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2C99A9-8099-4A1A-A4E3-340D0C0A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orelearning.com/index.cfm?method=cResource.dspView&amp;ResourceID=34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Four branches of Earth Science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Measurement</a:t>
            </a:r>
          </a:p>
        </p:txBody>
      </p:sp>
      <p:graphicFrame>
        <p:nvGraphicFramePr>
          <p:cNvPr id="68624" name="Group 16"/>
          <p:cNvGraphicFramePr>
            <a:graphicFrameLocks noGrp="1"/>
          </p:cNvGraphicFramePr>
          <p:nvPr/>
        </p:nvGraphicFramePr>
        <p:xfrm>
          <a:off x="762000" y="1295400"/>
          <a:ext cx="7543800" cy="5486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English units of measure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12 inches = 1 foot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3 feet = 1 yard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1760 yards = 1 mile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 cups = 1 pint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 pints=1 quart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4 quarts = 1 gallon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16 ounces (dry) = 1 pound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2000 pounds = 1 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Converting between units is not standard, you must know all multipliers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Derived Units of Measurement</a:t>
            </a:r>
          </a:p>
        </p:txBody>
      </p:sp>
      <p:graphicFrame>
        <p:nvGraphicFramePr>
          <p:cNvPr id="60433" name="Group 17"/>
          <p:cNvGraphicFramePr>
            <a:graphicFrameLocks noGrp="1"/>
          </p:cNvGraphicFramePr>
          <p:nvPr/>
        </p:nvGraphicFramePr>
        <p:xfrm>
          <a:off x="0" y="1219200"/>
          <a:ext cx="9144000" cy="1355407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77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	Unit Name		Symbol	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			square meter	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	 	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		cubic meter	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		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				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kiloliter 		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	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					m/s		m/s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Acceleration				m/s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		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Momentum				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	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		Newton 		N		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		Pascal 		Pa		kg/m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		Joule 		J		kg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Scientific Notation</a:t>
            </a:r>
          </a:p>
        </p:txBody>
      </p:sp>
      <p:graphicFrame>
        <p:nvGraphicFramePr>
          <p:cNvPr id="43018" name="Group 10"/>
          <p:cNvGraphicFramePr>
            <a:graphicFrameLocks noGrp="1"/>
          </p:cNvGraphicFramePr>
          <p:nvPr/>
        </p:nvGraphicFramePr>
        <p:xfrm>
          <a:off x="457200" y="1066800"/>
          <a:ext cx="8153400" cy="6236208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9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Numbers in science vary greatly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of light = 300,000,000 m/s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 of electron = 0.000 000 000 000 000 000 000 000 000 9g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express these more easily, we use scientific notation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Express as a number with only one digit to the left of the decimal times 10 raised to an exponent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Examples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of light = 3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m/s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 of electron = 9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Scientific Notation</a:t>
            </a:r>
          </a:p>
        </p:txBody>
      </p:sp>
      <p:graphicFrame>
        <p:nvGraphicFramePr>
          <p:cNvPr id="64521" name="Group 9"/>
          <p:cNvGraphicFramePr>
            <a:graphicFrameLocks noGrp="1"/>
          </p:cNvGraphicFramePr>
          <p:nvPr/>
        </p:nvGraphicFramePr>
        <p:xfrm>
          <a:off x="457200" y="1066800"/>
          <a:ext cx="8153400" cy="57150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multiple two numbers in scientific notation, ignore the units, multiply the numbers, then add the exponents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3x10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 x 3x10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 =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 x 3) x 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8+8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9 x 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3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Scientific Notation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/>
        </p:nvGraphicFramePr>
        <p:xfrm>
          <a:off x="457200" y="1066800"/>
          <a:ext cx="8153400" cy="57150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divide two numbers in scientific notation, ignore the units, divide the numbers, then subtract the exponents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 x 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kg / 1.5 x 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(4.5/1.5) x 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5-3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3 x 10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Scientific Notation</a:t>
            </a:r>
          </a:p>
        </p:txBody>
      </p:sp>
      <p:graphicFrame>
        <p:nvGraphicFramePr>
          <p:cNvPr id="73738" name="Group 10"/>
          <p:cNvGraphicFramePr>
            <a:graphicFrameLocks noGrp="1"/>
          </p:cNvGraphicFramePr>
          <p:nvPr/>
        </p:nvGraphicFramePr>
        <p:xfrm>
          <a:off x="457200" y="1066800"/>
          <a:ext cx="8153400" cy="114300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Multiply 2.7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m/s by 1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kg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Momentum of 2205 lb car moving at 60 mi/h (in kg m/s)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Divide 6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kg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by 4.096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Multiply the result by 6.67 x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/kg 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 between the Earth and a 1 kg mass at the surface (in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newtons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Scientific Notation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/>
        </p:nvGraphicFramePr>
        <p:xfrm>
          <a:off x="457200" y="1066800"/>
          <a:ext cx="8153400" cy="114300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Multiply 2.7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m/s by 1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(2.7 x 1)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(1+3)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x kg x m/s = 2.7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kg m/s</a:t>
                      </a:r>
                      <a:endParaRPr kumimoji="0" 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Divide 6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24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kg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by 4.096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Multiply the result by 6.67 x 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-11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/kg s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(6 / 4.096) x 6.67 x 10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(24-12+-11)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 kg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x 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/kg s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 .977 x 10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x kg m/s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 9.77 x 10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kg m/s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S.I. The International System of Units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Earth and why hands?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measure? Pg 870</a:t>
            </a:r>
            <a:endParaRPr lang="en-US" dirty="0"/>
          </a:p>
        </p:txBody>
      </p:sp>
      <p:pic>
        <p:nvPicPr>
          <p:cNvPr id="1028" name="Picture 4" descr="C:\Users\Popa\AppData\Local\Microsoft\Windows\Temporary Internet Files\Content.IE5\I772BE6G\MPj043833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124200"/>
            <a:ext cx="1142999" cy="1015030"/>
          </a:xfrm>
          <a:prstGeom prst="rect">
            <a:avLst/>
          </a:prstGeom>
          <a:noFill/>
        </p:spPr>
      </p:pic>
      <p:pic>
        <p:nvPicPr>
          <p:cNvPr id="1029" name="Picture 5" descr="C:\Users\Popa\AppData\Local\Microsoft\Windows\Temporary Internet Files\Content.IE5\CVJ6DW3Y\MCj034024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422378" cy="1122606"/>
          </a:xfrm>
          <a:prstGeom prst="rect">
            <a:avLst/>
          </a:prstGeom>
          <a:noFill/>
        </p:spPr>
      </p:pic>
      <p:pic>
        <p:nvPicPr>
          <p:cNvPr id="1031" name="Picture 7" descr="C:\Users\Popa\AppData\Local\Microsoft\Windows\Temporary Internet Files\Content.IE5\CVJ6DW3Y\MPj040901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0" y="5765800"/>
            <a:ext cx="906363" cy="914400"/>
          </a:xfrm>
          <a:prstGeom prst="rect">
            <a:avLst/>
          </a:prstGeom>
          <a:noFill/>
        </p:spPr>
      </p:pic>
      <p:pic>
        <p:nvPicPr>
          <p:cNvPr id="1032" name="Picture 8" descr="C:\Users\Popa\AppData\Local\Microsoft\Windows\Temporary Internet Files\Content.IE5\CVJ6DW3Y\MCj043961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066800"/>
            <a:ext cx="977630" cy="1076324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905000"/>
          <a:ext cx="5715000" cy="483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977"/>
                <a:gridCol w="1601932"/>
                <a:gridCol w="1496291"/>
                <a:gridCol w="1447800"/>
              </a:tblGrid>
              <a:tr h="1144528">
                <a:tc>
                  <a:txBody>
                    <a:bodyPr/>
                    <a:lstStyle/>
                    <a:p>
                      <a:r>
                        <a:rPr lang="en-US" dirty="0" smtClean="0"/>
                        <a:t>S.I.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pictures</a:t>
                      </a:r>
                      <a:r>
                        <a:rPr lang="en-US" baseline="0" dirty="0" smtClean="0"/>
                        <a:t> to help us remember</a:t>
                      </a:r>
                      <a:endParaRPr lang="en-US" dirty="0"/>
                    </a:p>
                  </a:txBody>
                  <a:tcPr/>
                </a:tc>
              </a:tr>
              <a:tr h="1203394"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or 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Yard, mile, feet, centimeters</a:t>
                      </a:r>
                      <a:r>
                        <a:rPr lang="en-US" baseline="0" dirty="0" smtClean="0"/>
                        <a:t> millimeters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  <a:tr h="1531592">
                <a:tc>
                  <a:txBody>
                    <a:bodyPr/>
                    <a:lstStyle/>
                    <a:p>
                      <a:r>
                        <a:rPr lang="en-US" dirty="0" smtClean="0"/>
                        <a:t>Liter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of liquids and</a:t>
                      </a:r>
                      <a:r>
                        <a:rPr lang="en-US" baseline="0" dirty="0" smtClean="0"/>
                        <a:t> gases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Gallon, ½ gallon,</a:t>
                      </a:r>
                      <a:r>
                        <a:rPr lang="en-US" baseline="0" dirty="0" smtClean="0"/>
                        <a:t> pint, cup, teaspoon, tablespoon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  <a:tr h="616285">
                <a:tc>
                  <a:txBody>
                    <a:bodyPr/>
                    <a:lstStyle/>
                    <a:p>
                      <a:r>
                        <a:rPr lang="en-US" dirty="0" smtClean="0"/>
                        <a:t>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Pound</a:t>
                      </a:r>
                      <a:r>
                        <a:rPr lang="en-US" baseline="0" dirty="0" smtClean="0"/>
                        <a:t> and ounces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-----------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pa\AppData\Local\Microsoft\Windows\Temporary Internet Files\Content.IE5\CVJ6DW3Y\MCj0439613000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87760" y="3210000"/>
            <a:ext cx="968479" cy="10682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K.H.D.D.C.M.</a:t>
            </a:r>
            <a:endParaRPr lang="en-US" dirty="0"/>
          </a:p>
        </p:txBody>
      </p:sp>
      <p:pic>
        <p:nvPicPr>
          <p:cNvPr id="2051" name="Picture 3" descr="C:\Users\Popa\AppData\Local\Microsoft\Windows\Temporary Internet Files\Content.IE5\I772BE6G\MCj04116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80940"/>
            <a:ext cx="1447800" cy="1962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2971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HENRY</a:t>
            </a:r>
            <a:endParaRPr lang="en-US" sz="3600" dirty="0"/>
          </a:p>
        </p:txBody>
      </p:sp>
      <p:pic>
        <p:nvPicPr>
          <p:cNvPr id="2052" name="Picture 4" descr="C:\Users\Popa\AppData\Local\Microsoft\Windows\Temporary Internet Files\Content.IE5\C5LK89YI\MCj03646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14600"/>
            <a:ext cx="1290894" cy="1352398"/>
          </a:xfrm>
          <a:prstGeom prst="rect">
            <a:avLst/>
          </a:prstGeom>
          <a:noFill/>
        </p:spPr>
      </p:pic>
      <p:pic>
        <p:nvPicPr>
          <p:cNvPr id="2054" name="Picture 6" descr="C:\Users\Popa\AppData\Local\Microsoft\Windows\Temporary Internet Files\Content.IE5\I772BE6G\MCj039668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667000"/>
            <a:ext cx="1294254" cy="1298143"/>
          </a:xfrm>
          <a:prstGeom prst="rect">
            <a:avLst/>
          </a:prstGeom>
          <a:noFill/>
        </p:spPr>
      </p:pic>
      <p:pic>
        <p:nvPicPr>
          <p:cNvPr id="2055" name="Picture 7" descr="C:\Users\Popa\AppData\Local\Microsoft\Windows\Temporary Internet Files\Content.IE5\I772BE6G\MPj043924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514600"/>
            <a:ext cx="2171700" cy="1447800"/>
          </a:xfrm>
          <a:prstGeom prst="rect">
            <a:avLst/>
          </a:prstGeom>
          <a:noFill/>
        </p:spPr>
      </p:pic>
      <p:pic>
        <p:nvPicPr>
          <p:cNvPr id="2056" name="Picture 8" descr="C:\Users\Popa\AppData\Local\Microsoft\Windows\Temporary Internet Files\Content.IE5\I772BE6G\MPj0407429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888" y="2286000"/>
            <a:ext cx="1277112" cy="159677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43434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K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I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G</a:t>
            </a:r>
            <a:endParaRPr lang="en-US" sz="2400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114800"/>
            <a:ext cx="38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H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R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4267200"/>
            <a:ext cx="30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D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I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4267200"/>
            <a:ext cx="38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R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I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K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I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4038600"/>
            <a:ext cx="30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C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H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O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C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O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La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T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urlz MT" pitchFamily="8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0" y="4191000"/>
            <a:ext cx="22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M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I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L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urlz MT" pitchFamily="82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study of Earth and the universe around it. </a:t>
            </a:r>
          </a:p>
          <a:p>
            <a:r>
              <a:rPr lang="en-US" dirty="0" smtClean="0"/>
              <a:t>Chinese began keeping records of Earthquakes as early as 780 BCE</a:t>
            </a:r>
          </a:p>
          <a:p>
            <a:r>
              <a:rPr lang="en-US" dirty="0" err="1" smtClean="0"/>
              <a:t>Ancience</a:t>
            </a:r>
            <a:r>
              <a:rPr lang="en-US" dirty="0" smtClean="0"/>
              <a:t> </a:t>
            </a:r>
            <a:r>
              <a:rPr lang="en-US" dirty="0" err="1" smtClean="0"/>
              <a:t>greeks</a:t>
            </a:r>
            <a:r>
              <a:rPr lang="en-US" dirty="0" smtClean="0"/>
              <a:t> compiled  a catalog of rocks and minerals around 200 BCE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Earth Science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Popa\AppData\Local\Microsoft\Windows\Temporary Internet Files\Content.IE5\I772BE6G\MCj0411652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1482725" cy="2009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K.H.D.D.C.M.</a:t>
            </a:r>
            <a:br>
              <a:rPr lang="en-US" dirty="0" smtClean="0"/>
            </a:br>
            <a:r>
              <a:rPr lang="en-US" sz="3600" dirty="0" smtClean="0"/>
              <a:t>this is used with all three basic units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HENRY</a:t>
            </a:r>
            <a:endParaRPr lang="en-US" sz="3600" dirty="0"/>
          </a:p>
        </p:txBody>
      </p:sp>
      <p:pic>
        <p:nvPicPr>
          <p:cNvPr id="5" name="Picture 4" descr="C:\Users\Popa\AppData\Local\Microsoft\Windows\Temporary Internet Files\Content.IE5\C5LK89YI\MCj036468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1290894" cy="1352398"/>
          </a:xfrm>
          <a:prstGeom prst="rect">
            <a:avLst/>
          </a:prstGeom>
          <a:noFill/>
        </p:spPr>
      </p:pic>
      <p:pic>
        <p:nvPicPr>
          <p:cNvPr id="6" name="Picture 6" descr="C:\Users\Popa\AppData\Local\Microsoft\Windows\Temporary Internet Files\Content.IE5\I772BE6G\MCj039668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667000"/>
            <a:ext cx="1294254" cy="1298143"/>
          </a:xfrm>
          <a:prstGeom prst="rect">
            <a:avLst/>
          </a:prstGeom>
          <a:noFill/>
        </p:spPr>
      </p:pic>
      <p:pic>
        <p:nvPicPr>
          <p:cNvPr id="7" name="Picture 7" descr="C:\Users\Popa\AppData\Local\Microsoft\Windows\Temporary Internet Files\Content.IE5\I772BE6G\MPj043924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514600"/>
            <a:ext cx="2171700" cy="1447800"/>
          </a:xfrm>
          <a:prstGeom prst="rect">
            <a:avLst/>
          </a:prstGeom>
          <a:noFill/>
        </p:spPr>
      </p:pic>
      <p:pic>
        <p:nvPicPr>
          <p:cNvPr id="8" name="Picture 8" descr="C:\Users\Popa\AppData\Local\Microsoft\Windows\Temporary Internet Files\Content.IE5\I772BE6G\MPj040742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6888" y="2286000"/>
            <a:ext cx="1277112" cy="15967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44196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4267200"/>
            <a:ext cx="53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T</a:t>
            </a:r>
          </a:p>
          <a:p>
            <a:r>
              <a:rPr lang="en-US" dirty="0" smtClean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44196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343400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T</a:t>
            </a:r>
          </a:p>
          <a:p>
            <a:r>
              <a:rPr lang="en-US" dirty="0" smtClean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4495800"/>
            <a:ext cx="53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I</a:t>
            </a:r>
          </a:p>
        </p:txBody>
      </p:sp>
      <p:pic>
        <p:nvPicPr>
          <p:cNvPr id="17" name="Picture 2" descr="C:\Users\Popa\AppData\Local\Microsoft\Windows\Temporary Internet Files\Content.IE5\CVJ6DW3Y\MCj0439613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5935180"/>
            <a:ext cx="838200" cy="92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Kilo 1000</a:t>
            </a: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err="1" smtClean="0"/>
              <a:t>Hecta</a:t>
            </a:r>
            <a:r>
              <a:rPr lang="en-US" sz="3200" dirty="0" smtClean="0"/>
              <a:t> 100</a:t>
            </a:r>
          </a:p>
          <a:p>
            <a:pPr>
              <a:buNone/>
            </a:pPr>
            <a:r>
              <a:rPr lang="en-US" sz="3200" dirty="0" smtClean="0"/>
              <a:t>			</a:t>
            </a:r>
            <a:r>
              <a:rPr lang="en-US" sz="3200" dirty="0" err="1" smtClean="0"/>
              <a:t>Deca</a:t>
            </a:r>
            <a:r>
              <a:rPr lang="en-US" sz="3200" dirty="0" smtClean="0"/>
              <a:t> 10</a:t>
            </a:r>
          </a:p>
          <a:p>
            <a:pPr>
              <a:buNone/>
            </a:pPr>
            <a:r>
              <a:rPr lang="en-US" sz="3200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UNIT 1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					</a:t>
            </a:r>
            <a:r>
              <a:rPr lang="en-US" sz="3200" dirty="0" err="1" smtClean="0"/>
              <a:t>Deci</a:t>
            </a:r>
            <a:r>
              <a:rPr lang="en-US" sz="3200" dirty="0" smtClean="0"/>
              <a:t> .10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						</a:t>
            </a:r>
            <a:r>
              <a:rPr lang="en-US" sz="3200" dirty="0" err="1" smtClean="0"/>
              <a:t>Centi</a:t>
            </a:r>
            <a:r>
              <a:rPr lang="en-US" sz="3200" dirty="0" smtClean="0"/>
              <a:t> .010</a:t>
            </a:r>
          </a:p>
          <a:p>
            <a:pPr>
              <a:buNone/>
            </a:pPr>
            <a:r>
              <a:rPr lang="en-US" sz="3200" dirty="0" smtClean="0"/>
              <a:t>							</a:t>
            </a:r>
            <a:r>
              <a:rPr lang="en-US" sz="3200" dirty="0" err="1" smtClean="0"/>
              <a:t>Mili</a:t>
            </a:r>
            <a:r>
              <a:rPr lang="en-US" sz="3200" dirty="0" smtClean="0"/>
              <a:t> .0010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K.H.D.D.C.M.</a:t>
            </a:r>
            <a:endParaRPr lang="en-US" dirty="0"/>
          </a:p>
        </p:txBody>
      </p:sp>
      <p:pic>
        <p:nvPicPr>
          <p:cNvPr id="3075" name="Picture 3" descr="C:\Users\Popa\AppData\Local\Microsoft\Windows\Temporary Internet Files\Content.IE5\CVJ6DW3Y\MCj043961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683504"/>
            <a:ext cx="1066800" cy="117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arningsource.org/Images/MetricTemplat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9637" y="1548606"/>
            <a:ext cx="73247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K.H.D.D.C.M. </a:t>
            </a:r>
            <a:br>
              <a:rPr lang="en-US" dirty="0" smtClean="0"/>
            </a:br>
            <a:r>
              <a:rPr lang="en-US" sz="3600" dirty="0" smtClean="0"/>
              <a:t>Lets come up with some examples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worksheet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Graphs: line, Bar, Circle</a:t>
            </a:r>
          </a:p>
          <a:p>
            <a:r>
              <a:rPr lang="en-US" dirty="0" smtClean="0"/>
              <a:t>Required components: Title, Labels, Units, Scale</a:t>
            </a:r>
          </a:p>
          <a:p>
            <a:r>
              <a:rPr lang="en-US" dirty="0" smtClean="0"/>
              <a:t>Pg 824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Line Graphs</a:t>
            </a:r>
          </a:p>
        </p:txBody>
      </p:sp>
      <p:graphicFrame>
        <p:nvGraphicFramePr>
          <p:cNvPr id="48137" name="Group 9"/>
          <p:cNvGraphicFramePr>
            <a:graphicFrameLocks noGrp="1"/>
          </p:cNvGraphicFramePr>
          <p:nvPr/>
        </p:nvGraphicFramePr>
        <p:xfrm>
          <a:off x="762000" y="1905000"/>
          <a:ext cx="7620000" cy="638175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9525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724400" cy="4457700"/>
          </a:xfrm>
          <a:prstGeom prst="rect">
            <a:avLst/>
          </a:prstGeom>
          <a:noFill/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295400" y="5867400"/>
            <a:ext cx="7034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A line graph shows a relationship between two 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variables that change continuously.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Bar Graphs</a:t>
            </a:r>
          </a:p>
        </p:txBody>
      </p:sp>
      <p:graphicFrame>
        <p:nvGraphicFramePr>
          <p:cNvPr id="49161" name="Group 9"/>
          <p:cNvGraphicFramePr>
            <a:graphicFrameLocks noGrp="1"/>
          </p:cNvGraphicFramePr>
          <p:nvPr/>
        </p:nvGraphicFramePr>
        <p:xfrm>
          <a:off x="762000" y="1905000"/>
          <a:ext cx="7620000" cy="638175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9525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486400" cy="4762500"/>
          </a:xfrm>
          <a:prstGeom prst="rect">
            <a:avLst/>
          </a:prstGeom>
          <a:noFill/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28600" y="6019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 bar graph compares data that do not change continuously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Circle Graph</a:t>
            </a:r>
          </a:p>
        </p:txBody>
      </p:sp>
      <p:graphicFrame>
        <p:nvGraphicFramePr>
          <p:cNvPr id="50185" name="Group 9"/>
          <p:cNvGraphicFramePr>
            <a:graphicFrameLocks noGrp="1"/>
          </p:cNvGraphicFramePr>
          <p:nvPr/>
        </p:nvGraphicFramePr>
        <p:xfrm>
          <a:off x="762000" y="1905000"/>
          <a:ext cx="7620000" cy="638175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9525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198938" cy="4648200"/>
          </a:xfrm>
          <a:prstGeom prst="rect">
            <a:avLst/>
          </a:prstGeom>
          <a:noFill/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438400" y="1371600"/>
            <a:ext cx="410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Percentage of Gases in Atmosphere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066800" y="6096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 circle graph displays data as parts of a whole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When graphs are misused…</a:t>
            </a:r>
          </a:p>
        </p:txBody>
      </p:sp>
      <p:graphicFrame>
        <p:nvGraphicFramePr>
          <p:cNvPr id="72713" name="Group 9"/>
          <p:cNvGraphicFramePr>
            <a:graphicFrameLocks noGrp="1"/>
          </p:cNvGraphicFramePr>
          <p:nvPr/>
        </p:nvGraphicFramePr>
        <p:xfrm>
          <a:off x="762000" y="1905000"/>
          <a:ext cx="7620000" cy="638175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15" name="Picture 11" descr="dec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01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Trend Lines</a:t>
            </a:r>
          </a:p>
        </p:txBody>
      </p:sp>
      <p:graphicFrame>
        <p:nvGraphicFramePr>
          <p:cNvPr id="51214" name="Group 14"/>
          <p:cNvGraphicFramePr>
            <a:graphicFrameLocks noGrp="1"/>
          </p:cNvGraphicFramePr>
          <p:nvPr/>
        </p:nvGraphicFramePr>
        <p:xfrm>
          <a:off x="762000" y="1905000"/>
          <a:ext cx="7620000" cy="1652016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9525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Best fit line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2"/>
                        </a:rPr>
                        <a:t>Solving Trend Lines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ulcan.wr.usgs.gov/Imgs/Jpg/MSH/Images/MSH80_geologist_at_Road100_06-29-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534"/>
            <a:ext cx="9144000" cy="69175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study of the origin, history, and structure of Earth and the Processes that shape Earth</a:t>
            </a:r>
          </a:p>
          <a:p>
            <a:r>
              <a:rPr lang="en-US" dirty="0" smtClean="0"/>
              <a:t>Can study crust deposits, forces within Earth </a:t>
            </a:r>
            <a:r>
              <a:rPr lang="en-US" smtClean="0"/>
              <a:t>to predict </a:t>
            </a:r>
            <a:r>
              <a:rPr lang="en-US" dirty="0" smtClean="0"/>
              <a:t>earthquakes and volcanic eruptions and can study fossils to learn more about Earth’s past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the ocean, including the properties and movements of ocean water, the characteristics of the ocean floor and the organisms that live in the ocean. </a:t>
            </a:r>
          </a:p>
          <a:p>
            <a:r>
              <a:rPr lang="en-US" dirty="0" smtClean="0"/>
              <a:t>Oceans cover 3/4ths of the Earths surface</a:t>
            </a:r>
          </a:p>
          <a:p>
            <a:r>
              <a:rPr lang="en-US" dirty="0" smtClean="0"/>
              <a:t>Oceanographers study waves, tides, ocean currents, and the sea floor to obtain clues to Earths history or locate mineral deposits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Oceanography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study of Earths atmosphere, especially in relation to weather and climate</a:t>
            </a:r>
          </a:p>
          <a:p>
            <a:r>
              <a:rPr lang="en-US" dirty="0" smtClean="0"/>
              <a:t>Meteorologist create detailed weather maps or can make weather forecasts.</a:t>
            </a:r>
          </a:p>
          <a:p>
            <a:r>
              <a:rPr lang="en-US" dirty="0" smtClean="0"/>
              <a:t>Some study </a:t>
            </a:r>
            <a:r>
              <a:rPr lang="en-US" i="1" dirty="0" smtClean="0"/>
              <a:t>Climate</a:t>
            </a:r>
            <a:r>
              <a:rPr lang="en-US" dirty="0" smtClean="0"/>
              <a:t> which are the patterns of weather that occur over long periods of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study of the universe</a:t>
            </a:r>
          </a:p>
          <a:p>
            <a:r>
              <a:rPr lang="en-US" dirty="0" smtClean="0"/>
              <a:t>It is the oldest study of Earth science, </a:t>
            </a:r>
            <a:r>
              <a:rPr lang="en-US" dirty="0" err="1" smtClean="0"/>
              <a:t>babyloninas</a:t>
            </a:r>
            <a:r>
              <a:rPr lang="en-US" dirty="0" smtClean="0"/>
              <a:t> charted the positions of planets 4000 years ago.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Astronomy</a:t>
            </a:r>
            <a:endParaRPr lang="en-US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Measurement</a:t>
            </a:r>
          </a:p>
        </p:txBody>
      </p:sp>
      <p:graphicFrame>
        <p:nvGraphicFramePr>
          <p:cNvPr id="69635" name="Group 3"/>
          <p:cNvGraphicFramePr>
            <a:graphicFrameLocks noGrp="1"/>
          </p:cNvGraphicFramePr>
          <p:nvPr/>
        </p:nvGraphicFramePr>
        <p:xfrm>
          <a:off x="762000" y="1828800"/>
          <a:ext cx="7543800" cy="3581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Accuracy vs. Precision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Measurements are </a:t>
                      </a:r>
                      <a:r>
                        <a:rPr kumimoji="0" 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accurate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when they are close to the true value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Measurements are </a:t>
                      </a:r>
                      <a:r>
                        <a:rPr kumimoji="0" 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precise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when they are close to each other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Measurement</a:t>
            </a:r>
          </a:p>
        </p:txBody>
      </p:sp>
      <p:graphicFrame>
        <p:nvGraphicFramePr>
          <p:cNvPr id="70659" name="Group 3"/>
          <p:cNvGraphicFramePr>
            <a:graphicFrameLocks noGrp="1"/>
          </p:cNvGraphicFramePr>
          <p:nvPr/>
        </p:nvGraphicFramePr>
        <p:xfrm>
          <a:off x="762000" y="1828800"/>
          <a:ext cx="7543800" cy="3581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Accuracy vs. Precision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Measurements can be accurate but not precise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274638" algn="l"/>
                          <a:tab pos="617538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Measurements can be precise but not accurate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762000" y="1828800"/>
          <a:ext cx="7543800" cy="35814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617538" algn="l"/>
                        </a:tabLst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89" name="Picture 9" descr="Accuracy and Prec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</TotalTime>
  <Words>868</Words>
  <Application>Microsoft Office PowerPoint</Application>
  <PresentationFormat>On-screen Show (4:3)</PresentationFormat>
  <Paragraphs>200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The Four branches of Earth Science</vt:lpstr>
      <vt:lpstr>What is Earth Science</vt:lpstr>
      <vt:lpstr>Geology</vt:lpstr>
      <vt:lpstr>Oceanography</vt:lpstr>
      <vt:lpstr>Meteorology</vt:lpstr>
      <vt:lpstr>Astronomy</vt:lpstr>
      <vt:lpstr>Measurement</vt:lpstr>
      <vt:lpstr>Measurement</vt:lpstr>
      <vt:lpstr>Slide 9</vt:lpstr>
      <vt:lpstr>Measurement</vt:lpstr>
      <vt:lpstr>Derived Units of Measurement</vt:lpstr>
      <vt:lpstr>Scientific Notation</vt:lpstr>
      <vt:lpstr>Scientific Notation</vt:lpstr>
      <vt:lpstr>Scientific Notation</vt:lpstr>
      <vt:lpstr>Scientific Notation</vt:lpstr>
      <vt:lpstr>Scientific Notation</vt:lpstr>
      <vt:lpstr>S.I. The International System of Units</vt:lpstr>
      <vt:lpstr>What does it measure? Pg 870</vt:lpstr>
      <vt:lpstr>K.H.D.D.C.M.</vt:lpstr>
      <vt:lpstr>K.H.D.D.C.M. this is used with all three basic units</vt:lpstr>
      <vt:lpstr>K.H.D.D.C.M.</vt:lpstr>
      <vt:lpstr>K.H.D.D.C.M.  Lets come up with some examples</vt:lpstr>
      <vt:lpstr>Practice worksheet</vt:lpstr>
      <vt:lpstr>Graphing</vt:lpstr>
      <vt:lpstr>Line Graphs</vt:lpstr>
      <vt:lpstr>Bar Graphs</vt:lpstr>
      <vt:lpstr>Circle Graph</vt:lpstr>
      <vt:lpstr>When graphs are misused…</vt:lpstr>
      <vt:lpstr>Trend Lines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Miami Sunset Senior High</dc:creator>
  <cp:lastModifiedBy>Miami Sunset Senior High</cp:lastModifiedBy>
  <cp:revision>89</cp:revision>
  <dcterms:created xsi:type="dcterms:W3CDTF">2011-08-23T15:18:45Z</dcterms:created>
  <dcterms:modified xsi:type="dcterms:W3CDTF">2011-08-24T13:11:47Z</dcterms:modified>
</cp:coreProperties>
</file>