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  <p:sldId id="267" r:id="rId6"/>
    <p:sldId id="269" r:id="rId7"/>
    <p:sldId id="270" r:id="rId8"/>
    <p:sldId id="262" r:id="rId9"/>
    <p:sldId id="260" r:id="rId10"/>
    <p:sldId id="264" r:id="rId11"/>
    <p:sldId id="271" r:id="rId12"/>
    <p:sldId id="272" r:id="rId13"/>
    <p:sldId id="273" r:id="rId14"/>
    <p:sldId id="274" r:id="rId15"/>
    <p:sldId id="275" r:id="rId16"/>
    <p:sldId id="276" r:id="rId17"/>
    <p:sldId id="279" r:id="rId18"/>
    <p:sldId id="280" r:id="rId19"/>
    <p:sldId id="281" r:id="rId20"/>
    <p:sldId id="282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570" autoAdjust="0"/>
  </p:normalViewPr>
  <p:slideViewPr>
    <p:cSldViewPr>
      <p:cViewPr varScale="1">
        <p:scale>
          <a:sx n="70" d="100"/>
          <a:sy n="70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81600"/>
            <a:ext cx="8305800" cy="6858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867400"/>
            <a:ext cx="8305800" cy="685800"/>
          </a:xfrm>
        </p:spPr>
        <p:txBody>
          <a:bodyPr anchor="ctr"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828334-75A4-4B0A-B47F-73D68A3A77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C2981-A228-4DA2-8CEE-608D35E70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EA210-0098-4276-A006-B6C90A6901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DB218-1DC2-4009-B18E-C8F2835107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899D6-7B10-4ED5-9BFE-0562E64B98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EE6F9-00B2-4231-AB4B-4410F82E79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E0DE4-FEC5-49B7-9533-A1472994A5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92253-F5C1-4FEF-9A88-3FFE5E2AF4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92183-D77D-4D7F-A125-35387AF76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5939F-8D6F-481C-BE72-39F5D29D39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677E6-BC01-48BB-8145-3D124306C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240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9138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C2294E1-A11D-4707-8BB5-2FF365D982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glencoe.mcgraw-hill.com/sites/007869387x/student_view0/concepts_in_motion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glencoe.mcgraw-hill.com/sites/007869387x/student_view0/concepts_in_motion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81600"/>
            <a:ext cx="8305800" cy="533400"/>
          </a:xfrm>
        </p:spPr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248400"/>
            <a:ext cx="8305800" cy="304800"/>
          </a:xfrm>
        </p:spPr>
        <p:txBody>
          <a:bodyPr/>
          <a:lstStyle/>
          <a:p>
            <a:r>
              <a:rPr lang="en-US" dirty="0" smtClean="0"/>
              <a:t>All living organisms (aka biotic factors) are made up of cells.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of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6388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Cells, except bacteria, have organelles called mitochondria. An important process called cellular respiration takes place inside a mitochondrion. </a:t>
            </a:r>
          </a:p>
          <a:p>
            <a:r>
              <a:rPr lang="en-US" dirty="0" smtClean="0"/>
              <a:t>Cellular Respiration is a series of chemical reactions in which energy stored in food is converted to a form of energy that a cell can use. This energy is released as food and oxygen combine. </a:t>
            </a:r>
          </a:p>
          <a:p>
            <a:r>
              <a:rPr lang="en-US" dirty="0" smtClean="0"/>
              <a:t>Where do you think plant cells get their energy from? The chloroplasts!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CCAD-897F-4FEA-BC8D-50D0960C8B56}" type="datetime1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Souva Chattopadhyay</a:t>
            </a:r>
            <a:endParaRPr lang="en-US"/>
          </a:p>
        </p:txBody>
      </p:sp>
      <p:pic>
        <p:nvPicPr>
          <p:cNvPr id="6" name="Picture 11" descr="im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09800"/>
            <a:ext cx="3151941" cy="237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Cells break down and recycle substances such as organelles. </a:t>
            </a:r>
          </a:p>
          <a:p>
            <a:r>
              <a:rPr lang="en-US" dirty="0" err="1" smtClean="0"/>
              <a:t>Lysosome</a:t>
            </a:r>
            <a:r>
              <a:rPr lang="en-US" dirty="0" smtClean="0"/>
              <a:t> are organelles that contain digestive chemicals and help break down food molecules, cell wastes, and worn-out cell parts</a:t>
            </a:r>
            <a:r>
              <a:rPr lang="en-US" dirty="0" smtClean="0">
                <a:solidFill>
                  <a:schemeClr val="accent1"/>
                </a:solidFill>
              </a:rPr>
              <a:t>.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099" name="Picture 3" descr="C:\Documents and Settings\284130\Local Settings\Temporary Internet Files\Content.IE5\03ZKQ12C\MPj039021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267200"/>
            <a:ext cx="395243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Organization Continued –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/>
          <a:lstStyle/>
          <a:p>
            <a:r>
              <a:rPr lang="en-US" sz="3000" dirty="0" smtClean="0"/>
              <a:t>Plant and animal cells both contain a membrane-bound structure inside that contains it’s hereditary material DNA, this is why they are both eukaryotic.</a:t>
            </a:r>
          </a:p>
          <a:p>
            <a:pPr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 descr="00147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352800"/>
            <a:ext cx="4591050" cy="2951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Both animal and plant cells contain a cell membrane.</a:t>
            </a:r>
          </a:p>
          <a:p>
            <a:endParaRPr lang="en-US" dirty="0" smtClean="0"/>
          </a:p>
          <a:p>
            <a:r>
              <a:rPr lang="en-US" dirty="0" smtClean="0"/>
              <a:t>The cell membrane keeps things inside the cell. Inside the cell membrane there is a gelatin-like substance called cytoplasm. </a:t>
            </a:r>
          </a:p>
          <a:p>
            <a:endParaRPr lang="en-US" dirty="0" smtClean="0"/>
          </a:p>
          <a:p>
            <a:r>
              <a:rPr lang="en-US" dirty="0" smtClean="0"/>
              <a:t>Many important chemical reactions occur in the cytoplasm of a cell. </a:t>
            </a:r>
          </a:p>
          <a:p>
            <a:endParaRPr lang="en-US" dirty="0" smtClean="0"/>
          </a:p>
          <a:p>
            <a:r>
              <a:rPr lang="en-US" dirty="0" smtClean="0"/>
              <a:t>Through the cytoplasm there is a framework that helps cells maintain or change forms. This framework is called cytoskeletons.</a:t>
            </a:r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500" dirty="0" smtClean="0"/>
              <a:t>Not only does the cytoskeleton allow a cell to maintain or change forms but it also allows it to move.</a:t>
            </a:r>
          </a:p>
          <a:p>
            <a:r>
              <a:rPr lang="en-US" sz="2500" dirty="0" smtClean="0"/>
              <a:t>An amoeba, a one cell organism, moves by stretching and contracting its cytoskeleton.</a:t>
            </a:r>
          </a:p>
          <a:p>
            <a:r>
              <a:rPr lang="en-US" sz="2500" dirty="0" smtClean="0"/>
              <a:t>Most of the cell’s life process occur in the cytoplasm.</a:t>
            </a:r>
          </a:p>
          <a:p>
            <a:pPr>
              <a:buNone/>
            </a:pPr>
            <a:r>
              <a:rPr lang="en-US" sz="2500" dirty="0" smtClean="0"/>
              <a:t>    Inside a eukaryotic cell there are structures called organelles.</a:t>
            </a:r>
          </a:p>
        </p:txBody>
      </p:sp>
      <p:pic>
        <p:nvPicPr>
          <p:cNvPr id="5" name="Picture 4" descr="250px-EMpylo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4572000"/>
            <a:ext cx="4681112" cy="1924863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Nucleus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700" dirty="0" smtClean="0"/>
              <a:t>The nucleus directs all cell activities and is separated from the cytoplasm by a membrane. </a:t>
            </a:r>
          </a:p>
          <a:p>
            <a:r>
              <a:rPr lang="en-US" sz="2700" dirty="0" smtClean="0"/>
              <a:t>The DNA of a cell is located in the nucleus of that cell. DNA is a chemical that has the code for the cell’s structure and activities.</a:t>
            </a:r>
          </a:p>
          <a:p>
            <a:r>
              <a:rPr lang="en-US" sz="2700" dirty="0" smtClean="0"/>
              <a:t> It’s what has all the information needed </a:t>
            </a:r>
          </a:p>
          <a:p>
            <a:pPr>
              <a:buNone/>
            </a:pPr>
            <a:r>
              <a:rPr lang="en-US" sz="2700" dirty="0" smtClean="0"/>
              <a:t>    for a cell to know what to do.</a:t>
            </a:r>
          </a:p>
        </p:txBody>
      </p:sp>
      <p:pic>
        <p:nvPicPr>
          <p:cNvPr id="2051" name="Picture 3" descr="C:\Documents and Settings\284130\Local Settings\Temporary Internet Files\Content.IE5\03ZKQ12C\MPj032110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657600"/>
            <a:ext cx="1380744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284130\Local Settings\Temporary Internet Files\Content.IE5\I05R52EH\MCj023747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648200"/>
            <a:ext cx="1963093" cy="1996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700" dirty="0" smtClean="0"/>
              <a:t>The mitochondria is referred to as the “power house”</a:t>
            </a:r>
          </a:p>
          <a:p>
            <a:pPr>
              <a:buNone/>
            </a:pPr>
            <a:r>
              <a:rPr lang="en-US" sz="2700" dirty="0" smtClean="0"/>
              <a:t>    in animal cells because it’s the organelle that releases energy during the breakdown of food.</a:t>
            </a:r>
          </a:p>
          <a:p>
            <a:endParaRPr lang="en-US" sz="2700" dirty="0"/>
          </a:p>
        </p:txBody>
      </p:sp>
      <p:pic>
        <p:nvPicPr>
          <p:cNvPr id="4" name="Picture 3" descr="00147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581400"/>
            <a:ext cx="4962525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000" dirty="0" smtClean="0"/>
              <a:t>Ribosome is the organelle that produces proteins.</a:t>
            </a:r>
          </a:p>
          <a:p>
            <a:r>
              <a:rPr lang="en-US" sz="3000" dirty="0" smtClean="0"/>
              <a:t>Proteins are very important to every cell. It makes part of the membrane, and it’s needed for many chemical reactions inside a cell.</a:t>
            </a:r>
          </a:p>
        </p:txBody>
      </p:sp>
      <p:pic>
        <p:nvPicPr>
          <p:cNvPr id="4" name="Picture 3" descr="00147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4267200"/>
            <a:ext cx="4030133" cy="25908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Endoplasmic Reticulum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endoplasmic reticulum or ER extends from the nucleus to the cell membrane.</a:t>
            </a:r>
          </a:p>
          <a:p>
            <a:r>
              <a:rPr lang="en-US" dirty="0" smtClean="0"/>
              <a:t>It is a series of folded membrane where materials can be processed and moved around inside of a cell. </a:t>
            </a:r>
          </a:p>
          <a:p>
            <a:r>
              <a:rPr lang="en-US" dirty="0" smtClean="0"/>
              <a:t>The ER might be rough or smooth. </a:t>
            </a:r>
          </a:p>
          <a:p>
            <a:r>
              <a:rPr lang="en-US" dirty="0" smtClean="0"/>
              <a:t>It is a smooth endoplasmic</a:t>
            </a:r>
          </a:p>
          <a:p>
            <a:pPr>
              <a:buNone/>
            </a:pPr>
            <a:r>
              <a:rPr lang="en-US" dirty="0" smtClean="0"/>
              <a:t>  reticulum if it has no ribosome </a:t>
            </a:r>
          </a:p>
          <a:p>
            <a:pPr>
              <a:buNone/>
            </a:pPr>
            <a:r>
              <a:rPr lang="en-US" dirty="0" smtClean="0"/>
              <a:t>  attached to it, if it has </a:t>
            </a:r>
          </a:p>
          <a:p>
            <a:pPr>
              <a:buNone/>
            </a:pPr>
            <a:r>
              <a:rPr lang="en-US" dirty="0" smtClean="0"/>
              <a:t>  ribosome attached to it,</a:t>
            </a:r>
          </a:p>
          <a:p>
            <a:pPr>
              <a:buNone/>
            </a:pPr>
            <a:r>
              <a:rPr lang="en-US" dirty="0" smtClean="0"/>
              <a:t>                it’s called </a:t>
            </a:r>
          </a:p>
          <a:p>
            <a:pPr>
              <a:buNone/>
            </a:pPr>
            <a:r>
              <a:rPr lang="en-US" dirty="0" smtClean="0"/>
              <a:t>rough endoplasmic reticulum.</a:t>
            </a:r>
            <a:endParaRPr lang="en-US" dirty="0"/>
          </a:p>
        </p:txBody>
      </p:sp>
      <p:pic>
        <p:nvPicPr>
          <p:cNvPr id="4" name="Picture 3" descr="00147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733800"/>
            <a:ext cx="3686175" cy="22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cells do different jobs </a:t>
            </a:r>
          </a:p>
          <a:p>
            <a:pPr lvl="1"/>
            <a:r>
              <a:rPr lang="en-US" dirty="0" smtClean="0"/>
              <a:t>We and Plants are MULTI-celled!</a:t>
            </a:r>
          </a:p>
          <a:p>
            <a:r>
              <a:rPr lang="en-US" dirty="0" smtClean="0"/>
              <a:t>Although the cells are “specialized” they still work like all cells do and have all the same parts – they just work in different “companies” of your body</a:t>
            </a:r>
          </a:p>
          <a:p>
            <a:r>
              <a:rPr lang="en-US" dirty="0" smtClean="0"/>
              <a:t>All these cells work as a Team:</a:t>
            </a:r>
          </a:p>
          <a:p>
            <a:pPr lvl="1"/>
            <a:r>
              <a:rPr lang="en-US" sz="2700" dirty="0" smtClean="0"/>
              <a:t>Cells -&gt; Tissues -&gt; Organs -&gt; Organ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CCAD-897F-4FEA-BC8D-50D0960C8B56}" type="datetime1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Souva Chattopadhyay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5102352"/>
          </a:xfrm>
        </p:spPr>
        <p:txBody>
          <a:bodyPr>
            <a:normAutofit fontScale="92500" lnSpcReduction="10000"/>
          </a:bodyPr>
          <a:lstStyle/>
          <a:p>
            <a:r>
              <a:rPr lang="en-US" sz="2900" dirty="0" smtClean="0"/>
              <a:t>The Golgi bodies are stacked, flattened membranes where proteins are transferred to after they are made in a cell. </a:t>
            </a:r>
          </a:p>
          <a:p>
            <a:r>
              <a:rPr lang="en-US" sz="2900" dirty="0" smtClean="0"/>
              <a:t>Golgi bodies sort proteins and other cellular substance   and packages  them into </a:t>
            </a:r>
          </a:p>
          <a:p>
            <a:pPr>
              <a:buNone/>
            </a:pPr>
            <a:r>
              <a:rPr lang="en-US" sz="2900" dirty="0" smtClean="0"/>
              <a:t>   membrane-bound structures</a:t>
            </a:r>
          </a:p>
          <a:p>
            <a:pPr>
              <a:buNone/>
            </a:pPr>
            <a:r>
              <a:rPr lang="en-US" sz="2900" dirty="0" smtClean="0"/>
              <a:t>   called vesicles.</a:t>
            </a:r>
          </a:p>
          <a:p>
            <a:pPr>
              <a:buNone/>
            </a:pPr>
            <a:endParaRPr lang="en-US" sz="2900" dirty="0" smtClean="0"/>
          </a:p>
          <a:p>
            <a:r>
              <a:rPr lang="en-US" sz="2900" dirty="0" smtClean="0"/>
              <a:t>Vesicles deliver cellular </a:t>
            </a:r>
          </a:p>
          <a:p>
            <a:pPr>
              <a:buNone/>
            </a:pPr>
            <a:r>
              <a:rPr lang="en-US" sz="2900" dirty="0" smtClean="0"/>
              <a:t>    substances to areas inside </a:t>
            </a:r>
          </a:p>
          <a:p>
            <a:pPr>
              <a:buNone/>
            </a:pPr>
            <a:r>
              <a:rPr lang="en-US" sz="2900" dirty="0" smtClean="0"/>
              <a:t>    the cell.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 descr="00147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352800"/>
            <a:ext cx="39624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5181600"/>
          </a:xfrm>
        </p:spPr>
        <p:txBody>
          <a:bodyPr>
            <a:noAutofit/>
          </a:bodyPr>
          <a:lstStyle/>
          <a:p>
            <a:r>
              <a:rPr lang="en-US" sz="2700" dirty="0" smtClean="0"/>
              <a:t>Cell wall are found in plant cells only. </a:t>
            </a:r>
          </a:p>
          <a:p>
            <a:endParaRPr lang="en-US" sz="2700" dirty="0" smtClean="0"/>
          </a:p>
          <a:p>
            <a:r>
              <a:rPr lang="en-US" sz="2700" dirty="0" smtClean="0"/>
              <a:t>Cell walls are tough, rigid outer coverings that protect the cell and give it shape.</a:t>
            </a:r>
          </a:p>
          <a:p>
            <a:pPr>
              <a:buNone/>
            </a:pPr>
            <a:endParaRPr lang="en-US" sz="2700" dirty="0" smtClean="0"/>
          </a:p>
          <a:p>
            <a:r>
              <a:rPr lang="en-US" sz="2700" dirty="0" smtClean="0"/>
              <a:t>A plant cell wall is mostly made up</a:t>
            </a:r>
          </a:p>
          <a:p>
            <a:pPr>
              <a:buNone/>
            </a:pPr>
            <a:r>
              <a:rPr lang="en-US" sz="2700" dirty="0" smtClean="0"/>
              <a:t>   of a substance called cellulose.</a:t>
            </a:r>
          </a:p>
          <a:p>
            <a:pPr>
              <a:buNone/>
            </a:pPr>
            <a:endParaRPr lang="en-US" sz="2700" dirty="0" smtClean="0"/>
          </a:p>
          <a:p>
            <a:r>
              <a:rPr lang="en-US" sz="2700" dirty="0" smtClean="0"/>
              <a:t>The long, threadlike fibers of cellulose</a:t>
            </a:r>
          </a:p>
          <a:p>
            <a:pPr>
              <a:buNone/>
            </a:pPr>
            <a:r>
              <a:rPr lang="en-US" sz="2700" dirty="0" smtClean="0"/>
              <a:t>    form a thick mesh that allows water and </a:t>
            </a:r>
          </a:p>
          <a:p>
            <a:pPr>
              <a:buNone/>
            </a:pPr>
            <a:r>
              <a:rPr lang="en-US" sz="2700" dirty="0" smtClean="0"/>
              <a:t>    dissolved materials to pass through it.</a:t>
            </a:r>
          </a:p>
        </p:txBody>
      </p:sp>
      <p:pic>
        <p:nvPicPr>
          <p:cNvPr id="4" name="Picture 3" descr="00147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2819400"/>
            <a:ext cx="1905000" cy="29337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Chloroplast: only in plants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Chloroplast is an organelle that is only found in plants and is responsible for creating food in plants.</a:t>
            </a:r>
          </a:p>
          <a:p>
            <a:r>
              <a:rPr lang="en-US" dirty="0" smtClean="0"/>
              <a:t>Chlorophyll is the green color we see in plants and it’s what captures light energy from the sun in the chloroplast to converted into chemical energy.</a:t>
            </a:r>
          </a:p>
        </p:txBody>
      </p:sp>
      <p:pic>
        <p:nvPicPr>
          <p:cNvPr id="6" name="Picture 5" descr="00147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5181600"/>
            <a:ext cx="375285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Cells Do Different Jobs</a:t>
            </a:r>
            <a:endParaRPr lang="en-US" dirty="0"/>
          </a:p>
        </p:txBody>
      </p:sp>
      <p:pic>
        <p:nvPicPr>
          <p:cNvPr id="5" name="Content Placeholder 4" descr="NerveCe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286000"/>
            <a:ext cx="3810000" cy="3019425"/>
          </a:xfrm>
        </p:spPr>
      </p:pic>
      <p:pic>
        <p:nvPicPr>
          <p:cNvPr id="6" name="Content Placeholder 5" descr="red-blood-cells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14950" y="2171700"/>
            <a:ext cx="3429000" cy="3429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Cells…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small as cells are, they are made of even smaller parts, each doing a different job called </a:t>
            </a:r>
            <a:r>
              <a:rPr lang="en-US" b="1" u="sng" dirty="0" smtClean="0"/>
              <a:t>organelles</a:t>
            </a:r>
            <a:r>
              <a:rPr lang="en-US" dirty="0" smtClean="0"/>
              <a:t> (mini organs!)</a:t>
            </a:r>
          </a:p>
          <a:p>
            <a:r>
              <a:rPr lang="en-US" dirty="0" smtClean="0"/>
              <a:t> Have an outer covering called the </a:t>
            </a:r>
            <a:r>
              <a:rPr lang="en-US" u="sng" dirty="0" smtClean="0"/>
              <a:t>Cell Membrane</a:t>
            </a:r>
          </a:p>
          <a:p>
            <a:r>
              <a:rPr lang="en-US" dirty="0" smtClean="0"/>
              <a:t>Have a </a:t>
            </a:r>
            <a:r>
              <a:rPr lang="en-US" dirty="0" err="1" smtClean="0"/>
              <a:t>gelatinlike</a:t>
            </a:r>
            <a:r>
              <a:rPr lang="en-US" dirty="0" smtClean="0"/>
              <a:t> material called </a:t>
            </a:r>
            <a:r>
              <a:rPr lang="en-US" u="sng" dirty="0" smtClean="0"/>
              <a:t>Cytoplasm</a:t>
            </a:r>
          </a:p>
          <a:p>
            <a:pPr lvl="1"/>
            <a:r>
              <a:rPr lang="en-US" dirty="0" smtClean="0"/>
              <a:t>Contains the hereditary material that controls the life a cell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Prokaryotic Cell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Cells without membrane bound structures. This means they don’t have tiny structures inside.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Eukaryotic Cell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Cells with membrane bound structures; found in humans, animals &amp; plants.</a:t>
            </a:r>
          </a:p>
          <a:p>
            <a:endParaRPr lang="en-US" dirty="0"/>
          </a:p>
        </p:txBody>
      </p:sp>
      <p:pic>
        <p:nvPicPr>
          <p:cNvPr id="7" name="Picture 6" descr="P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733800"/>
            <a:ext cx="3810000" cy="2495550"/>
          </a:xfrm>
          <a:prstGeom prst="rect">
            <a:avLst/>
          </a:prstGeom>
        </p:spPr>
      </p:pic>
      <p:pic>
        <p:nvPicPr>
          <p:cNvPr id="8" name="Picture 7" descr="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733800"/>
            <a:ext cx="3810000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/>
          <a:lstStyle/>
          <a:p>
            <a:r>
              <a:rPr lang="en-US" sz="2600" dirty="0" smtClean="0"/>
              <a:t>Both animal and plant cells </a:t>
            </a:r>
          </a:p>
          <a:p>
            <a:pPr>
              <a:buNone/>
            </a:pPr>
            <a:r>
              <a:rPr lang="en-US" sz="2600" dirty="0" smtClean="0"/>
              <a:t>    Have Organelles inside. These</a:t>
            </a:r>
          </a:p>
          <a:p>
            <a:pPr>
              <a:buNone/>
            </a:pPr>
            <a:r>
              <a:rPr lang="en-US" sz="2600" dirty="0" smtClean="0"/>
              <a:t>    are the structures inside a </a:t>
            </a:r>
          </a:p>
          <a:p>
            <a:pPr>
              <a:buNone/>
            </a:pPr>
            <a:r>
              <a:rPr lang="en-US" sz="2600" dirty="0" smtClean="0"/>
              <a:t>    eukaryotic cell.</a:t>
            </a:r>
          </a:p>
          <a:p>
            <a:pPr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sz="2600" dirty="0" smtClean="0"/>
              <a:t>Both plant cells and animal</a:t>
            </a:r>
          </a:p>
          <a:p>
            <a:pPr>
              <a:buNone/>
            </a:pPr>
            <a:r>
              <a:rPr lang="en-US" sz="2600" dirty="0" smtClean="0"/>
              <a:t>    cells have organelles that</a:t>
            </a:r>
          </a:p>
          <a:p>
            <a:pPr>
              <a:buNone/>
            </a:pPr>
            <a:r>
              <a:rPr lang="en-US" sz="2600" dirty="0" smtClean="0"/>
              <a:t>    carry the cell’s everyday </a:t>
            </a:r>
          </a:p>
          <a:p>
            <a:pPr>
              <a:buNone/>
            </a:pPr>
            <a:r>
              <a:rPr lang="en-US" sz="2600" dirty="0" smtClean="0"/>
              <a:t>    functions.</a:t>
            </a:r>
          </a:p>
        </p:txBody>
      </p:sp>
      <p:pic>
        <p:nvPicPr>
          <p:cNvPr id="4" name="Content Placeholder 3" descr="00147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2135" y="1447800"/>
            <a:ext cx="3771865" cy="48768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Cell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/>
          <a:lstStyle/>
          <a:p>
            <a:r>
              <a:rPr lang="en-US" sz="2700" dirty="0" smtClean="0"/>
              <a:t>Both animal and plant cells </a:t>
            </a:r>
          </a:p>
          <a:p>
            <a:pPr>
              <a:buNone/>
            </a:pPr>
            <a:r>
              <a:rPr lang="en-US" sz="2700" dirty="0" smtClean="0"/>
              <a:t>  contain a cell membrane, </a:t>
            </a:r>
          </a:p>
          <a:p>
            <a:pPr>
              <a:buNone/>
            </a:pPr>
            <a:r>
              <a:rPr lang="en-US" sz="2700" dirty="0" smtClean="0"/>
              <a:t>  cytoplasm, nucleus, </a:t>
            </a:r>
          </a:p>
          <a:p>
            <a:pPr>
              <a:buNone/>
            </a:pPr>
            <a:r>
              <a:rPr lang="en-US" sz="2700" dirty="0" smtClean="0"/>
              <a:t>  mitochondrion, golgi bodies,</a:t>
            </a:r>
          </a:p>
          <a:p>
            <a:pPr>
              <a:buNone/>
            </a:pPr>
            <a:r>
              <a:rPr lang="en-US" sz="2700" dirty="0" smtClean="0"/>
              <a:t>   and ribosome among other</a:t>
            </a:r>
          </a:p>
          <a:p>
            <a:pPr>
              <a:buNone/>
            </a:pPr>
            <a:r>
              <a:rPr lang="en-US" sz="2700" dirty="0" smtClean="0"/>
              <a:t>  organelles.</a:t>
            </a:r>
          </a:p>
          <a:p>
            <a:r>
              <a:rPr lang="en-US" sz="2700" dirty="0" smtClean="0"/>
              <a:t>However only Plant cells</a:t>
            </a:r>
          </a:p>
          <a:p>
            <a:pPr>
              <a:buNone/>
            </a:pPr>
            <a:r>
              <a:rPr lang="en-US" sz="2700" dirty="0" smtClean="0"/>
              <a:t>    have a cell wall, chloroplast,</a:t>
            </a:r>
          </a:p>
          <a:p>
            <a:pPr>
              <a:buNone/>
            </a:pPr>
            <a:r>
              <a:rPr lang="en-US" sz="2700" dirty="0" smtClean="0"/>
              <a:t>    and a vacuole.</a:t>
            </a:r>
            <a:endParaRPr lang="en-US" sz="2700" dirty="0"/>
          </a:p>
        </p:txBody>
      </p:sp>
      <p:pic>
        <p:nvPicPr>
          <p:cNvPr id="4" name="Picture 3" descr="00147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7435" y="152400"/>
            <a:ext cx="3826565" cy="6477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Cells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Cell membrane: helps control what enters and leaves the cell</a:t>
            </a:r>
          </a:p>
          <a:p>
            <a:r>
              <a:rPr lang="en-US" dirty="0" smtClean="0"/>
              <a:t>Nucleus: The BRAIN:  controls most of the cell’s activities</a:t>
            </a:r>
          </a:p>
          <a:p>
            <a:r>
              <a:rPr lang="en-US" dirty="0" smtClean="0"/>
              <a:t>Vacuole: stores food, water, minerals, and wastes</a:t>
            </a:r>
          </a:p>
          <a:p>
            <a:r>
              <a:rPr lang="en-US" dirty="0" smtClean="0"/>
              <a:t>Cytoplasm: is a </a:t>
            </a:r>
            <a:r>
              <a:rPr lang="en-US" dirty="0" err="1" smtClean="0"/>
              <a:t>gelatine</a:t>
            </a:r>
            <a:r>
              <a:rPr lang="en-US" dirty="0" smtClean="0"/>
              <a:t> like substance that contains many chemicals that the cell needs</a:t>
            </a:r>
          </a:p>
          <a:p>
            <a:r>
              <a:rPr lang="en-US" dirty="0" smtClean="0"/>
              <a:t>Mitochondrion: converts food energy into a form that the cell can use</a:t>
            </a:r>
          </a:p>
          <a:p>
            <a:r>
              <a:rPr lang="en-US" dirty="0" smtClean="0"/>
              <a:t>Chromosomes: are in the nucleus. They contain DNA, a chemical that determines which traits an organism will have. </a:t>
            </a:r>
          </a:p>
          <a:p>
            <a:r>
              <a:rPr lang="en-US" dirty="0" smtClean="0">
                <a:hlinkClick r:id="rId2"/>
              </a:rPr>
              <a:t>video of animal cell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CCAD-897F-4FEA-BC8D-50D0960C8B56}" type="datetime1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Souva Chattopadhyay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Cell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181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Have all the same organelles except:</a:t>
            </a:r>
          </a:p>
          <a:p>
            <a:pPr lvl="1"/>
            <a:r>
              <a:rPr lang="en-US" dirty="0" smtClean="0"/>
              <a:t>They have a larger Vacuole because they not only store food but also water.</a:t>
            </a:r>
          </a:p>
          <a:p>
            <a:pPr lvl="1"/>
            <a:r>
              <a:rPr lang="en-US" dirty="0" smtClean="0"/>
              <a:t>They have a </a:t>
            </a:r>
            <a:r>
              <a:rPr lang="en-US" b="1" u="sng" dirty="0" smtClean="0"/>
              <a:t>cell wall </a:t>
            </a:r>
            <a:r>
              <a:rPr lang="en-US" dirty="0" smtClean="0"/>
              <a:t>in addition to a cell membrane that provides support and protection</a:t>
            </a:r>
          </a:p>
          <a:p>
            <a:pPr lvl="1"/>
            <a:r>
              <a:rPr lang="en-US" dirty="0" smtClean="0"/>
              <a:t>Chloroplast: captures energy from sunlight and uses it to convert carbon dioxide and water into food. </a:t>
            </a:r>
          </a:p>
          <a:p>
            <a:pPr lvl="1">
              <a:buNone/>
            </a:pPr>
            <a:r>
              <a:rPr lang="en-US" dirty="0" smtClean="0">
                <a:hlinkClick r:id="rId2"/>
              </a:rPr>
              <a:t>video of a plant cell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CCAD-897F-4FEA-BC8D-50D0960C8B56}" type="datetime1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Souva Chattopadhyay</a:t>
            </a:r>
            <a:endParaRPr lang="en-US"/>
          </a:p>
        </p:txBody>
      </p:sp>
      <p:pic>
        <p:nvPicPr>
          <p:cNvPr id="6" name="Picture 5" descr="im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52600"/>
            <a:ext cx="3394075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y cutouts design template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FFFFFF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Unity cutouts design template</Template>
  <TotalTime>136</TotalTime>
  <Words>1074</Words>
  <Application>Microsoft Office PowerPoint</Application>
  <PresentationFormat>On-screen Show (4:3)</PresentationFormat>
  <Paragraphs>128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Unity cutouts design template</vt:lpstr>
      <vt:lpstr>Cells</vt:lpstr>
      <vt:lpstr>Intro to Cells</vt:lpstr>
      <vt:lpstr>Different Cells Do Different Jobs</vt:lpstr>
      <vt:lpstr>All Cells… </vt:lpstr>
      <vt:lpstr>Cell Types</vt:lpstr>
      <vt:lpstr>Organelles</vt:lpstr>
      <vt:lpstr>Cell Organization</vt:lpstr>
      <vt:lpstr>Animal Cells Organelles</vt:lpstr>
      <vt:lpstr>Plant Cell Organelles</vt:lpstr>
      <vt:lpstr>Energy of the cell</vt:lpstr>
      <vt:lpstr>Recycling Organelles</vt:lpstr>
      <vt:lpstr>Cell Organization Continued – Part 2</vt:lpstr>
      <vt:lpstr>Cell Organization</vt:lpstr>
      <vt:lpstr> Cell Membrane</vt:lpstr>
      <vt:lpstr>Cytoplasm</vt:lpstr>
      <vt:lpstr>Nucleus</vt:lpstr>
      <vt:lpstr>Mitochondria</vt:lpstr>
      <vt:lpstr>Ribosome</vt:lpstr>
      <vt:lpstr>Endoplasmic Reticulum </vt:lpstr>
      <vt:lpstr>Golgi Bodies</vt:lpstr>
      <vt:lpstr>Plant Cells</vt:lpstr>
      <vt:lpstr>Chloroplast: only in plants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Miami Sunset Senior High</dc:creator>
  <cp:keywords/>
  <dc:description/>
  <cp:lastModifiedBy>Miami Sunset Senior High</cp:lastModifiedBy>
  <cp:revision>21</cp:revision>
  <dcterms:created xsi:type="dcterms:W3CDTF">2010-03-16T14:02:13Z</dcterms:created>
  <dcterms:modified xsi:type="dcterms:W3CDTF">2011-11-17T14:37:24Z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TC102862161033</vt:lpwstr>
  </property>
</Properties>
</file>