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7" r:id="rId7"/>
    <p:sldId id="268" r:id="rId8"/>
    <p:sldId id="269" r:id="rId9"/>
    <p:sldId id="264" r:id="rId10"/>
    <p:sldId id="265" r:id="rId11"/>
    <p:sldId id="258" r:id="rId12"/>
    <p:sldId id="271" r:id="rId13"/>
    <p:sldId id="259" r:id="rId14"/>
    <p:sldId id="260" r:id="rId15"/>
    <p:sldId id="261" r:id="rId16"/>
    <p:sldId id="262" r:id="rId17"/>
    <p:sldId id="263" r:id="rId18"/>
    <p:sldId id="272" r:id="rId19"/>
    <p:sldId id="273" r:id="rId20"/>
    <p:sldId id="275" r:id="rId21"/>
    <p:sldId id="274" r:id="rId22"/>
    <p:sldId id="276" r:id="rId23"/>
    <p:sldId id="277" r:id="rId24"/>
    <p:sldId id="278" r:id="rId25"/>
    <p:sldId id="27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D78BD5-73C9-407E-871B-5A9F81C0EE50}" type="datetimeFigureOut">
              <a:rPr lang="en-US" smtClean="0"/>
              <a:pPr/>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78BD5-73C9-407E-871B-5A9F81C0EE50}" type="datetimeFigureOut">
              <a:rPr lang="en-US" smtClean="0"/>
              <a:pPr/>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78BD5-73C9-407E-871B-5A9F81C0EE50}" type="datetimeFigureOut">
              <a:rPr lang="en-US" smtClean="0"/>
              <a:pPr/>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78BD5-73C9-407E-871B-5A9F81C0EE50}" type="datetimeFigureOut">
              <a:rPr lang="en-US" smtClean="0"/>
              <a:pPr/>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8799" y="4406900"/>
            <a:ext cx="66659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828799" y="2906713"/>
            <a:ext cx="6665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78BD5-73C9-407E-871B-5A9F81C0EE50}" type="datetimeFigureOut">
              <a:rPr lang="en-US" smtClean="0"/>
              <a:pPr/>
              <a:t>9/28/2011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4000" y="1600200"/>
            <a:ext cx="3352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1D78BD5-73C9-407E-871B-5A9F81C0EE50}" type="datetimeFigureOut">
              <a:rPr lang="en-US" smtClean="0"/>
              <a:pPr/>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828800" y="2209800"/>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334000" y="1535113"/>
            <a:ext cx="3352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4000" y="2209800"/>
            <a:ext cx="3352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78BD5-73C9-407E-871B-5A9F81C0EE50}" type="datetimeFigureOut">
              <a:rPr lang="en-US" smtClean="0"/>
              <a:pPr/>
              <a:t>9/28/2011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D78BD5-73C9-407E-871B-5A9F81C0EE50}" type="datetimeFigureOut">
              <a:rPr lang="en-US" smtClean="0"/>
              <a:pPr/>
              <a:t>9/28/2011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78BD5-73C9-407E-871B-5A9F81C0EE50}" type="datetimeFigureOut">
              <a:rPr lang="en-US" smtClean="0"/>
              <a:pPr/>
              <a:t>9/28/2011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78BD5-73C9-407E-871B-5A9F81C0EE50}" type="datetimeFigureOut">
              <a:rPr lang="en-US" smtClean="0"/>
              <a:pPr/>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78BD5-73C9-407E-871B-5A9F81C0EE50}" type="datetimeFigureOut">
              <a:rPr lang="en-US" smtClean="0"/>
              <a:pPr/>
              <a:t>9/28/2011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9A5C9-8ED1-4872-ABEC-4BB8D33043C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274638"/>
            <a:ext cx="68580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1600200"/>
            <a:ext cx="68580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828800" y="6324600"/>
            <a:ext cx="1752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78BD5-73C9-407E-871B-5A9F81C0EE50}" type="datetimeFigureOut">
              <a:rPr lang="en-US" smtClean="0"/>
              <a:pPr/>
              <a:t>9/28/2011</a:t>
            </a:fld>
            <a:endParaRPr lang="en-US" dirty="0"/>
          </a:p>
        </p:txBody>
      </p:sp>
      <p:sp>
        <p:nvSpPr>
          <p:cNvPr id="5" name="Footer Placeholder 4"/>
          <p:cNvSpPr>
            <a:spLocks noGrp="1"/>
          </p:cNvSpPr>
          <p:nvPr>
            <p:ph type="ftr" sz="quarter" idx="3"/>
          </p:nvPr>
        </p:nvSpPr>
        <p:spPr>
          <a:xfrm>
            <a:off x="4038600" y="6324600"/>
            <a:ext cx="2514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4200" y="6324600"/>
            <a:ext cx="1752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9A5C9-8ED1-4872-ABEC-4BB8D33043C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glencoe.mcgraw-hill.com/sites/0078693918/student_view0/concepts_in_motion.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player.discoveryeducation.com/index.cfm?guidAssetId=514EAFE4-1ADF-401C-9A69-AAF7B1074DF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layer.discoveryeducation.com/index.cfm?guidAssetId=D097C674-796C-480C-B0B7-44F250C9B61C&amp;blnFromSearch=1&amp;productcode=DS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Attraction, Repulsion, and Static Electricity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endParaRPr lang="en-US" smtClean="0"/>
          </a:p>
        </p:txBody>
      </p:sp>
      <p:sp>
        <p:nvSpPr>
          <p:cNvPr id="23555" name="Rectangle 3"/>
          <p:cNvSpPr>
            <a:spLocks noGrp="1" noChangeArrowheads="1"/>
          </p:cNvSpPr>
          <p:nvPr>
            <p:ph type="body" idx="1"/>
          </p:nvPr>
        </p:nvSpPr>
        <p:spPr/>
        <p:txBody>
          <a:bodyPr/>
          <a:lstStyle/>
          <a:p>
            <a:pPr eaLnBrk="1" hangingPunct="1"/>
            <a:endParaRPr lang="en-US" smtClean="0"/>
          </a:p>
        </p:txBody>
      </p:sp>
      <p:pic>
        <p:nvPicPr>
          <p:cNvPr id="23556" name="Picture 4" descr="PeriodicTable"/>
          <p:cNvPicPr>
            <a:picLocks noChangeAspect="1" noChangeArrowheads="1"/>
          </p:cNvPicPr>
          <p:nvPr/>
        </p:nvPicPr>
        <p:blipFill>
          <a:blip r:embed="rId2" cstate="print"/>
          <a:srcRect/>
          <a:stretch>
            <a:fillRect/>
          </a:stretch>
        </p:blipFill>
        <p:spPr bwMode="auto">
          <a:xfrm>
            <a:off x="-304800" y="0"/>
            <a:ext cx="975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water tap"/>
          <p:cNvPicPr>
            <a:picLocks noChangeAspect="1" noChangeArrowheads="1"/>
          </p:cNvPicPr>
          <p:nvPr/>
        </p:nvPicPr>
        <p:blipFill>
          <a:blip r:embed="rId2" cstate="print"/>
          <a:srcRect t="18993"/>
          <a:stretch>
            <a:fillRect/>
          </a:stretch>
        </p:blipFill>
        <p:spPr bwMode="auto">
          <a:xfrm>
            <a:off x="0" y="0"/>
            <a:ext cx="3309938" cy="3575050"/>
          </a:xfrm>
          <a:prstGeom prst="rect">
            <a:avLst/>
          </a:prstGeom>
          <a:noFill/>
          <a:ln w="9525">
            <a:noFill/>
            <a:miter lim="800000"/>
            <a:headEnd/>
            <a:tailEnd/>
          </a:ln>
        </p:spPr>
      </p:pic>
      <p:pic>
        <p:nvPicPr>
          <p:cNvPr id="29699" name="Picture 5" descr="omelette"/>
          <p:cNvPicPr>
            <a:picLocks noChangeAspect="1" noChangeArrowheads="1"/>
          </p:cNvPicPr>
          <p:nvPr/>
        </p:nvPicPr>
        <p:blipFill>
          <a:blip r:embed="rId3" cstate="print"/>
          <a:srcRect/>
          <a:stretch>
            <a:fillRect/>
          </a:stretch>
        </p:blipFill>
        <p:spPr bwMode="auto">
          <a:xfrm>
            <a:off x="5105400" y="0"/>
            <a:ext cx="4038600" cy="3028950"/>
          </a:xfrm>
          <a:prstGeom prst="rect">
            <a:avLst/>
          </a:prstGeom>
          <a:noFill/>
          <a:ln w="9525">
            <a:noFill/>
            <a:miter lim="800000"/>
            <a:headEnd/>
            <a:tailEnd/>
          </a:ln>
        </p:spPr>
      </p:pic>
      <p:pic>
        <p:nvPicPr>
          <p:cNvPr id="29700" name="Picture 6" descr="shears"/>
          <p:cNvPicPr>
            <a:picLocks noChangeAspect="1" noChangeArrowheads="1"/>
          </p:cNvPicPr>
          <p:nvPr/>
        </p:nvPicPr>
        <p:blipFill>
          <a:blip r:embed="rId4" cstate="print"/>
          <a:srcRect/>
          <a:stretch>
            <a:fillRect/>
          </a:stretch>
        </p:blipFill>
        <p:spPr bwMode="auto">
          <a:xfrm>
            <a:off x="4724400" y="4146550"/>
            <a:ext cx="4419600" cy="2711450"/>
          </a:xfrm>
          <a:prstGeom prst="rect">
            <a:avLst/>
          </a:prstGeom>
          <a:noFill/>
          <a:ln w="9525">
            <a:noFill/>
            <a:miter lim="800000"/>
            <a:headEnd/>
            <a:tailEnd/>
          </a:ln>
        </p:spPr>
      </p:pic>
      <p:sp>
        <p:nvSpPr>
          <p:cNvPr id="29701" name="Rectangle 2"/>
          <p:cNvSpPr>
            <a:spLocks noGrp="1" noChangeArrowheads="1"/>
          </p:cNvSpPr>
          <p:nvPr>
            <p:ph type="title"/>
          </p:nvPr>
        </p:nvSpPr>
        <p:spPr>
          <a:xfrm>
            <a:off x="457200" y="274638"/>
            <a:ext cx="6629400" cy="1706562"/>
          </a:xfrm>
        </p:spPr>
        <p:txBody>
          <a:bodyPr/>
          <a:lstStyle/>
          <a:p>
            <a:pPr eaLnBrk="1" hangingPunct="1"/>
            <a:r>
              <a:rPr lang="en-US" smtClean="0"/>
              <a:t>Classification</a:t>
            </a:r>
            <a:br>
              <a:rPr lang="en-US" smtClean="0"/>
            </a:br>
            <a:r>
              <a:rPr lang="en-US" smtClean="0"/>
              <a:t> of elements</a:t>
            </a:r>
          </a:p>
        </p:txBody>
      </p:sp>
      <p:sp>
        <p:nvSpPr>
          <p:cNvPr id="34819" name="Rectangle 3"/>
          <p:cNvSpPr>
            <a:spLocks noGrp="1" noChangeArrowheads="1"/>
          </p:cNvSpPr>
          <p:nvPr>
            <p:ph type="body" idx="1"/>
          </p:nvPr>
        </p:nvSpPr>
        <p:spPr>
          <a:xfrm>
            <a:off x="381000" y="2590800"/>
            <a:ext cx="8229600" cy="3763963"/>
          </a:xfrm>
          <a:effectLst>
            <a:outerShdw dist="35921" dir="2700000" algn="ctr" rotWithShape="0">
              <a:schemeClr val="bg2"/>
            </a:outerShdw>
          </a:effectLst>
        </p:spPr>
        <p:txBody>
          <a:bodyPr/>
          <a:lstStyle/>
          <a:p>
            <a:pPr eaLnBrk="1" hangingPunct="1">
              <a:defRPr/>
            </a:pPr>
            <a:r>
              <a:rPr lang="en-US" b="1" dirty="0" smtClean="0"/>
              <a:t>Metals:</a:t>
            </a:r>
          </a:p>
          <a:p>
            <a:pPr lvl="1" eaLnBrk="1" hangingPunct="1">
              <a:defRPr/>
            </a:pPr>
            <a:r>
              <a:rPr lang="en-US" b="1" dirty="0" smtClean="0"/>
              <a:t>Usually shiny</a:t>
            </a:r>
          </a:p>
          <a:p>
            <a:pPr lvl="1" eaLnBrk="1" hangingPunct="1">
              <a:defRPr/>
            </a:pPr>
            <a:r>
              <a:rPr lang="en-US" b="1" dirty="0" smtClean="0"/>
              <a:t>Good conductors of electricity</a:t>
            </a:r>
          </a:p>
          <a:p>
            <a:pPr lvl="1" eaLnBrk="1" hangingPunct="1">
              <a:defRPr/>
            </a:pPr>
            <a:r>
              <a:rPr lang="en-US" b="1" dirty="0" smtClean="0"/>
              <a:t>Nearly all solid at room temperature</a:t>
            </a:r>
          </a:p>
          <a:p>
            <a:pPr lvl="1" eaLnBrk="1" hangingPunct="1">
              <a:defRPr/>
            </a:pPr>
            <a:r>
              <a:rPr lang="en-US" b="1" dirty="0" smtClean="0"/>
              <a:t>Malleable (bent easily)</a:t>
            </a:r>
          </a:p>
          <a:p>
            <a:pPr lvl="1" eaLnBrk="1" hangingPunct="1">
              <a:defRPr/>
            </a:pPr>
            <a:r>
              <a:rPr lang="en-US" b="1" dirty="0" smtClean="0"/>
              <a:t>Ductile (pulled into wires without breaking</a:t>
            </a:r>
            <a:r>
              <a:rPr lang="en-US" b="1" dirty="0" smtClean="0"/>
              <a:t>)</a:t>
            </a:r>
          </a:p>
          <a:p>
            <a:pPr lvl="1" eaLnBrk="1" hangingPunct="1">
              <a:defRPr/>
            </a:pPr>
            <a:r>
              <a:rPr lang="en-US" b="1" dirty="0" smtClean="0"/>
              <a:t>Pg 328 in your book</a:t>
            </a:r>
            <a:endParaRPr lang="en-US" b="1" dirty="0" smtClean="0"/>
          </a:p>
          <a:p>
            <a:pPr lvl="1" eaLnBrk="1" hangingPunct="1">
              <a:buFontTx/>
              <a:buNone/>
              <a:defRPr/>
            </a:pPr>
            <a:endParaRPr lang="en-US"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neon fir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5843" name="Rectangle 3"/>
          <p:cNvSpPr>
            <a:spLocks noGrp="1" noChangeArrowheads="1"/>
          </p:cNvSpPr>
          <p:nvPr>
            <p:ph type="body" idx="1"/>
          </p:nvPr>
        </p:nvSpPr>
        <p:spPr>
          <a:xfrm>
            <a:off x="0" y="1600200"/>
            <a:ext cx="9144000" cy="4267200"/>
          </a:xfrm>
          <a:effectLst>
            <a:outerShdw dist="35921" dir="2700000" algn="ctr" rotWithShape="0">
              <a:schemeClr val="bg2"/>
            </a:outerShdw>
          </a:effectLst>
        </p:spPr>
        <p:txBody>
          <a:bodyPr/>
          <a:lstStyle/>
          <a:p>
            <a:pPr eaLnBrk="1" hangingPunct="1">
              <a:defRPr/>
            </a:pPr>
            <a:r>
              <a:rPr lang="en-US" b="1" dirty="0" smtClean="0">
                <a:solidFill>
                  <a:schemeClr val="bg1"/>
                </a:solidFill>
              </a:rPr>
              <a:t>Usually dull in appearance</a:t>
            </a:r>
          </a:p>
          <a:p>
            <a:pPr eaLnBrk="1" hangingPunct="1">
              <a:defRPr/>
            </a:pPr>
            <a:r>
              <a:rPr lang="en-US" b="1" dirty="0" smtClean="0">
                <a:solidFill>
                  <a:schemeClr val="bg1"/>
                </a:solidFill>
              </a:rPr>
              <a:t>Poor conductors of electricity</a:t>
            </a:r>
          </a:p>
          <a:p>
            <a:pPr eaLnBrk="1" hangingPunct="1">
              <a:defRPr/>
            </a:pPr>
            <a:r>
              <a:rPr lang="en-US" b="1" dirty="0" smtClean="0">
                <a:solidFill>
                  <a:schemeClr val="bg1"/>
                </a:solidFill>
              </a:rPr>
              <a:t>Many are gasses</a:t>
            </a:r>
          </a:p>
          <a:p>
            <a:pPr eaLnBrk="1" hangingPunct="1">
              <a:defRPr/>
            </a:pPr>
            <a:r>
              <a:rPr lang="en-US" b="1" dirty="0" smtClean="0">
                <a:solidFill>
                  <a:schemeClr val="bg1"/>
                </a:solidFill>
              </a:rPr>
              <a:t>Solids break easily and cannot change shape easily</a:t>
            </a:r>
          </a:p>
          <a:p>
            <a:pPr eaLnBrk="1" hangingPunct="1">
              <a:defRPr/>
            </a:pPr>
            <a:r>
              <a:rPr lang="en-US" b="1" dirty="0" smtClean="0">
                <a:solidFill>
                  <a:schemeClr val="bg1"/>
                </a:solidFill>
              </a:rPr>
              <a:t>Except for hydrogen all are found on the right side of the periodic </a:t>
            </a:r>
            <a:r>
              <a:rPr lang="en-US" b="1" dirty="0" smtClean="0">
                <a:solidFill>
                  <a:schemeClr val="bg1"/>
                </a:solidFill>
              </a:rPr>
              <a:t>table</a:t>
            </a:r>
          </a:p>
          <a:p>
            <a:pPr eaLnBrk="1" hangingPunct="1">
              <a:defRPr/>
            </a:pPr>
            <a:r>
              <a:rPr lang="en-US" b="1" dirty="0" smtClean="0">
                <a:solidFill>
                  <a:schemeClr val="bg1"/>
                </a:solidFill>
              </a:rPr>
              <a:t>Pg 335 - 338</a:t>
            </a:r>
            <a:endParaRPr lang="en-US" b="1" dirty="0" smtClean="0">
              <a:solidFill>
                <a:schemeClr val="bg1"/>
              </a:solidFill>
            </a:endParaRPr>
          </a:p>
        </p:txBody>
      </p:sp>
      <p:sp>
        <p:nvSpPr>
          <p:cNvPr id="35842" name="Rectangle 2"/>
          <p:cNvSpPr>
            <a:spLocks noGrp="1" noChangeArrowheads="1"/>
          </p:cNvSpPr>
          <p:nvPr>
            <p:ph type="title"/>
          </p:nvPr>
        </p:nvSpPr>
        <p:spPr>
          <a:xfrm>
            <a:off x="0" y="0"/>
            <a:ext cx="9144000" cy="1143000"/>
          </a:xfrm>
          <a:effectLst>
            <a:outerShdw dist="35921" dir="2700000" algn="ctr" rotWithShape="0">
              <a:schemeClr val="bg2"/>
            </a:outerShdw>
          </a:effectLst>
        </p:spPr>
        <p:txBody>
          <a:bodyPr/>
          <a:lstStyle/>
          <a:p>
            <a:pPr eaLnBrk="1" hangingPunct="1">
              <a:defRPr/>
            </a:pPr>
            <a:r>
              <a:rPr lang="en-US" b="1" smtClean="0">
                <a:solidFill>
                  <a:schemeClr val="bg1"/>
                </a:solidFill>
              </a:rPr>
              <a:t>Nonmetals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4648200" y="1600200"/>
            <a:ext cx="4038600" cy="4525963"/>
          </a:xfrm>
          <a:effectLst>
            <a:outerShdw dist="35921" dir="2700000" algn="ctr" rotWithShape="0">
              <a:schemeClr val="bg2"/>
            </a:outerShdw>
          </a:effectLst>
        </p:spPr>
        <p:txBody>
          <a:bodyPr/>
          <a:lstStyle/>
          <a:p>
            <a:pPr eaLnBrk="1" hangingPunct="1">
              <a:lnSpc>
                <a:spcPct val="90000"/>
              </a:lnSpc>
              <a:defRPr/>
            </a:pPr>
            <a:r>
              <a:rPr lang="en-US" b="1" dirty="0" smtClean="0"/>
              <a:t>Have characteristics of nonmetals and metals</a:t>
            </a:r>
          </a:p>
          <a:p>
            <a:pPr eaLnBrk="1" hangingPunct="1">
              <a:lnSpc>
                <a:spcPct val="90000"/>
              </a:lnSpc>
              <a:defRPr/>
            </a:pPr>
            <a:r>
              <a:rPr lang="en-US" b="1" dirty="0" smtClean="0"/>
              <a:t>Not as good conductors as metals but better than non-metals</a:t>
            </a:r>
          </a:p>
          <a:p>
            <a:pPr eaLnBrk="1" hangingPunct="1">
              <a:lnSpc>
                <a:spcPct val="90000"/>
              </a:lnSpc>
              <a:defRPr/>
            </a:pPr>
            <a:r>
              <a:rPr lang="en-US" b="1" dirty="0" smtClean="0"/>
              <a:t>All are </a:t>
            </a:r>
            <a:r>
              <a:rPr lang="en-US" b="1" dirty="0" smtClean="0"/>
              <a:t>solids</a:t>
            </a:r>
          </a:p>
          <a:p>
            <a:pPr eaLnBrk="1" hangingPunct="1">
              <a:lnSpc>
                <a:spcPct val="90000"/>
              </a:lnSpc>
              <a:defRPr/>
            </a:pPr>
            <a:r>
              <a:rPr lang="en-US" b="1" dirty="0" smtClean="0"/>
              <a:t>339-341</a:t>
            </a:r>
          </a:p>
          <a:p>
            <a:pPr eaLnBrk="1" hangingPunct="1">
              <a:lnSpc>
                <a:spcPct val="90000"/>
              </a:lnSpc>
              <a:buNone/>
              <a:defRPr/>
            </a:pPr>
            <a:endParaRPr lang="en-US" b="1" dirty="0" smtClean="0"/>
          </a:p>
        </p:txBody>
      </p:sp>
      <p:pic>
        <p:nvPicPr>
          <p:cNvPr id="31747" name="Picture 4" descr="apg card"/>
          <p:cNvPicPr>
            <a:picLocks noChangeAspect="1" noChangeArrowheads="1"/>
          </p:cNvPicPr>
          <p:nvPr/>
        </p:nvPicPr>
        <p:blipFill>
          <a:blip r:embed="rId2" cstate="print"/>
          <a:srcRect/>
          <a:stretch>
            <a:fillRect/>
          </a:stretch>
        </p:blipFill>
        <p:spPr bwMode="auto">
          <a:xfrm>
            <a:off x="0" y="0"/>
            <a:ext cx="4629150" cy="6858000"/>
          </a:xfrm>
          <a:prstGeom prst="rect">
            <a:avLst/>
          </a:prstGeom>
          <a:noFill/>
          <a:ln w="9525">
            <a:noFill/>
            <a:miter lim="800000"/>
            <a:headEnd/>
            <a:tailEnd/>
          </a:ln>
        </p:spPr>
      </p:pic>
      <p:sp>
        <p:nvSpPr>
          <p:cNvPr id="31748" name="Rectangle 2"/>
          <p:cNvSpPr>
            <a:spLocks noGrp="1" noChangeArrowheads="1"/>
          </p:cNvSpPr>
          <p:nvPr>
            <p:ph type="title"/>
          </p:nvPr>
        </p:nvSpPr>
        <p:spPr>
          <a:xfrm>
            <a:off x="4495800" y="274638"/>
            <a:ext cx="4191000" cy="1143000"/>
          </a:xfrm>
        </p:spPr>
        <p:txBody>
          <a:bodyPr/>
          <a:lstStyle/>
          <a:p>
            <a:pPr eaLnBrk="1" hangingPunct="1"/>
            <a:r>
              <a:rPr lang="en-US" smtClean="0"/>
              <a:t>Metaloids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descr="http://storage.sxc.hu/s/su/sundesigns/1069139_19113962.jpg"/>
          <p:cNvPicPr>
            <a:picLocks noChangeAspect="1" noChangeArrowheads="1"/>
          </p:cNvPicPr>
          <p:nvPr/>
        </p:nvPicPr>
        <p:blipFill>
          <a:blip r:embed="rId2" cstate="print"/>
          <a:srcRect/>
          <a:stretch>
            <a:fillRect/>
          </a:stretch>
        </p:blipFill>
        <p:spPr bwMode="auto">
          <a:xfrm>
            <a:off x="0" y="0"/>
            <a:ext cx="9144000" cy="6935788"/>
          </a:xfrm>
          <a:prstGeom prst="rect">
            <a:avLst/>
          </a:prstGeom>
          <a:noFill/>
          <a:ln w="9525">
            <a:noFill/>
            <a:miter lim="800000"/>
            <a:headEnd/>
            <a:tailEnd/>
          </a:ln>
        </p:spPr>
      </p:pic>
      <p:sp>
        <p:nvSpPr>
          <p:cNvPr id="37891" name="Title 1"/>
          <p:cNvSpPr>
            <a:spLocks noGrp="1"/>
          </p:cNvSpPr>
          <p:nvPr>
            <p:ph type="title"/>
          </p:nvPr>
        </p:nvSpPr>
        <p:spPr/>
        <p:txBody>
          <a:bodyPr/>
          <a:lstStyle/>
          <a:p>
            <a:r>
              <a:rPr lang="en-US" b="1" smtClean="0"/>
              <a:t>Bonding and Valences</a:t>
            </a:r>
          </a:p>
        </p:txBody>
      </p:sp>
      <p:sp>
        <p:nvSpPr>
          <p:cNvPr id="37892" name="Content Placeholder 2"/>
          <p:cNvSpPr>
            <a:spLocks noGrp="1"/>
          </p:cNvSpPr>
          <p:nvPr>
            <p:ph idx="1"/>
          </p:nvPr>
        </p:nvSpPr>
        <p:spPr>
          <a:xfrm>
            <a:off x="533400" y="1600200"/>
            <a:ext cx="8229600" cy="4525963"/>
          </a:xfrm>
        </p:spPr>
        <p:txBody>
          <a:bodyPr>
            <a:normAutofit lnSpcReduction="10000"/>
          </a:bodyPr>
          <a:lstStyle/>
          <a:p>
            <a:r>
              <a:rPr lang="en-US" sz="2800" b="1" smtClean="0"/>
              <a:t>Elements have different qualities. These qualities come from how the atoms in those elements are organized</a:t>
            </a:r>
          </a:p>
          <a:p>
            <a:r>
              <a:rPr lang="en-US" sz="2800" b="1" smtClean="0"/>
              <a:t>When two atoms join together it is called </a:t>
            </a:r>
            <a:r>
              <a:rPr lang="en-US" sz="2800" b="1" u="sng" smtClean="0"/>
              <a:t>bonding</a:t>
            </a:r>
            <a:r>
              <a:rPr lang="en-US" sz="2800" b="1" smtClean="0"/>
              <a:t>.</a:t>
            </a:r>
          </a:p>
          <a:p>
            <a:r>
              <a:rPr lang="en-US" sz="2800" b="1" smtClean="0"/>
              <a:t>Two or more atoms bonded together are called </a:t>
            </a:r>
            <a:r>
              <a:rPr lang="en-US" sz="2800" b="1" u="sng" smtClean="0"/>
              <a:t>molecules</a:t>
            </a:r>
            <a:r>
              <a:rPr lang="en-US" sz="2800" b="1" smtClean="0"/>
              <a:t>. </a:t>
            </a:r>
          </a:p>
          <a:p>
            <a:r>
              <a:rPr lang="en-US" sz="2800" b="1" smtClean="0"/>
              <a:t>When atoms bond they share </a:t>
            </a:r>
            <a:r>
              <a:rPr lang="en-US" sz="2800" b="1" u="sng" smtClean="0"/>
              <a:t>electrons</a:t>
            </a:r>
            <a:r>
              <a:rPr lang="en-US" sz="2800" b="1" smtClean="0"/>
              <a:t>. The number of electrons and the position of the electrons determines which atoms can bond together.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How Elements bond</a:t>
            </a:r>
            <a:endParaRPr lang="en-US" sz="6600"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Ionic bonds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Atoms form </a:t>
            </a:r>
            <a:r>
              <a:rPr lang="en-US" dirty="0" smtClean="0"/>
              <a:t>bonds with other atoms using the electrons in their outer energy levels. </a:t>
            </a:r>
          </a:p>
          <a:p>
            <a:r>
              <a:rPr lang="en-US" dirty="0" smtClean="0"/>
              <a:t>These bonds are very strong and do not fall apart. Ex </a:t>
            </a:r>
            <a:r>
              <a:rPr lang="en-US" dirty="0" err="1" smtClean="0"/>
              <a:t>NaCl</a:t>
            </a:r>
            <a:r>
              <a:rPr lang="en-US" dirty="0" smtClean="0"/>
              <a:t> = sodium chloride; salt</a:t>
            </a:r>
          </a:p>
          <a:p>
            <a:r>
              <a:rPr lang="en-US" dirty="0" smtClean="0"/>
              <a:t>There are 4 ways that atoms can bond:</a:t>
            </a:r>
          </a:p>
          <a:p>
            <a:pPr marL="971550" lvl="1" indent="-514350">
              <a:buFont typeface="+mj-lt"/>
              <a:buAutoNum type="arabicPeriod"/>
            </a:pPr>
            <a:r>
              <a:rPr lang="en-US" dirty="0" smtClean="0"/>
              <a:t>Losing electrons</a:t>
            </a:r>
          </a:p>
          <a:p>
            <a:pPr marL="971550" lvl="1" indent="-514350">
              <a:buFont typeface="+mj-lt"/>
              <a:buAutoNum type="arabicPeriod"/>
            </a:pPr>
            <a:r>
              <a:rPr lang="en-US" dirty="0" smtClean="0"/>
              <a:t>Gaining electrons</a:t>
            </a:r>
          </a:p>
          <a:p>
            <a:pPr marL="971550" lvl="1" indent="-514350">
              <a:buFont typeface="+mj-lt"/>
              <a:buAutoNum type="arabicPeriod"/>
            </a:pPr>
            <a:r>
              <a:rPr lang="en-US" dirty="0" smtClean="0"/>
              <a:t>Pooling electrons</a:t>
            </a:r>
          </a:p>
          <a:p>
            <a:pPr marL="971550" lvl="1" indent="-514350">
              <a:buFont typeface="+mj-lt"/>
              <a:buAutoNum type="arabicPeriod"/>
            </a:pPr>
            <a:r>
              <a:rPr lang="en-US" dirty="0" smtClean="0"/>
              <a:t>Sharing electrons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Bonding</a:t>
            </a:r>
            <a:endParaRPr lang="en-US" dirty="0"/>
          </a:p>
        </p:txBody>
      </p:sp>
      <p:sp>
        <p:nvSpPr>
          <p:cNvPr id="3" name="Content Placeholder 2"/>
          <p:cNvSpPr>
            <a:spLocks noGrp="1"/>
          </p:cNvSpPr>
          <p:nvPr>
            <p:ph idx="1"/>
          </p:nvPr>
        </p:nvSpPr>
        <p:spPr/>
        <p:txBody>
          <a:bodyPr>
            <a:normAutofit/>
          </a:bodyPr>
          <a:lstStyle/>
          <a:p>
            <a:r>
              <a:rPr lang="en-US" dirty="0" smtClean="0"/>
              <a:t>Na, sodium, has 1 electron in its outer most shell</a:t>
            </a:r>
          </a:p>
          <a:p>
            <a:r>
              <a:rPr lang="en-US" dirty="0" err="1" smtClean="0"/>
              <a:t>Cl</a:t>
            </a:r>
            <a:r>
              <a:rPr lang="en-US" dirty="0" smtClean="0"/>
              <a:t>, chlorine, has 7 electrons in its outer most shell</a:t>
            </a:r>
          </a:p>
          <a:p>
            <a:r>
              <a:rPr lang="en-US" dirty="0" smtClean="0"/>
              <a:t>Both are unstable and need to complete each other, they are a perfect match!!! </a:t>
            </a:r>
          </a:p>
          <a:p>
            <a:pPr algn="ctr">
              <a:buNone/>
            </a:pPr>
            <a:r>
              <a:rPr lang="en-US" dirty="0" smtClean="0">
                <a:hlinkClick r:id="rId2"/>
              </a:rPr>
              <a:t>How Ions form</a:t>
            </a: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Opposites attract!!!</a:t>
            </a:r>
            <a:endParaRPr lang="en-US" dirty="0"/>
          </a:p>
        </p:txBody>
      </p:sp>
      <p:sp>
        <p:nvSpPr>
          <p:cNvPr id="3" name="Content Placeholder 2"/>
          <p:cNvSpPr>
            <a:spLocks noGrp="1"/>
          </p:cNvSpPr>
          <p:nvPr>
            <p:ph idx="1"/>
          </p:nvPr>
        </p:nvSpPr>
        <p:spPr>
          <a:xfrm>
            <a:off x="1828800" y="1600201"/>
            <a:ext cx="6858000" cy="4191000"/>
          </a:xfrm>
        </p:spPr>
        <p:txBody>
          <a:bodyPr/>
          <a:lstStyle/>
          <a:p>
            <a:r>
              <a:rPr lang="en-US" dirty="0" smtClean="0"/>
              <a:t>If an atom looses an electron it now becomes positively charged</a:t>
            </a:r>
          </a:p>
          <a:p>
            <a:r>
              <a:rPr lang="en-US" dirty="0" smtClean="0"/>
              <a:t>If an atom gains an electron it is now negatively charged.</a:t>
            </a:r>
          </a:p>
          <a:p>
            <a:r>
              <a:rPr lang="en-US" dirty="0" smtClean="0"/>
              <a:t>When you have oppositely charged ions close together, a type of chemical bond called an ionic bond is formed.</a:t>
            </a:r>
          </a:p>
          <a:p>
            <a:endParaRPr lang="en-US" dirty="0" smtClean="0"/>
          </a:p>
          <a:p>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Metallic bonding- pooling</a:t>
            </a:r>
            <a:endParaRPr lang="en-US" dirty="0"/>
          </a:p>
        </p:txBody>
      </p:sp>
      <p:sp>
        <p:nvSpPr>
          <p:cNvPr id="3" name="Content Placeholder 2"/>
          <p:cNvSpPr>
            <a:spLocks noGrp="1"/>
          </p:cNvSpPr>
          <p:nvPr>
            <p:ph idx="1"/>
          </p:nvPr>
        </p:nvSpPr>
        <p:spPr/>
        <p:txBody>
          <a:bodyPr/>
          <a:lstStyle/>
          <a:p>
            <a:r>
              <a:rPr lang="en-US" dirty="0" smtClean="0"/>
              <a:t>Metals do not give away their electrons instead they share them</a:t>
            </a:r>
          </a:p>
          <a:p>
            <a:r>
              <a:rPr lang="en-US" dirty="0" smtClean="0"/>
              <a:t>Metallic bonds from when metal atoms share their pooled electrons. </a:t>
            </a:r>
          </a:p>
          <a:p>
            <a:r>
              <a:rPr lang="en-US" dirty="0" smtClean="0"/>
              <a:t>Metallic bonding is the reason metals can bend and can conduct electricity well.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Levels</a:t>
            </a:r>
            <a:endParaRPr lang="en-US" dirty="0"/>
          </a:p>
        </p:txBody>
      </p:sp>
      <p:sp>
        <p:nvSpPr>
          <p:cNvPr id="3" name="Content Placeholder 2"/>
          <p:cNvSpPr>
            <a:spLocks noGrp="1"/>
          </p:cNvSpPr>
          <p:nvPr>
            <p:ph idx="1"/>
          </p:nvPr>
        </p:nvSpPr>
        <p:spPr/>
        <p:txBody>
          <a:bodyPr>
            <a:normAutofit fontScale="92500"/>
          </a:bodyPr>
          <a:lstStyle/>
          <a:p>
            <a:r>
              <a:rPr lang="en-US" dirty="0" smtClean="0"/>
              <a:t>Electrons are arranged in different levels with in the electron cloud. There is a specific rule as to how many electrons can fit in each level of an electron.</a:t>
            </a:r>
          </a:p>
          <a:p>
            <a:r>
              <a:rPr lang="en-US" dirty="0" smtClean="0"/>
              <a:t>In order to calculate how many electrons an energy level will have use the formula 2n^2 where n= energy level</a:t>
            </a:r>
          </a:p>
          <a:p>
            <a:r>
              <a:rPr lang="en-US" dirty="0" smtClean="0"/>
              <a:t>Ex how many electrons in 5 energy levels </a:t>
            </a:r>
          </a:p>
          <a:p>
            <a:pPr lvl="1"/>
            <a:r>
              <a:rPr lang="en-US" dirty="0" smtClean="0"/>
              <a:t>2 (5^2) = 50</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Covalent bonds- sharing</a:t>
            </a:r>
            <a:endParaRPr lang="en-US" dirty="0"/>
          </a:p>
        </p:txBody>
      </p:sp>
      <p:sp>
        <p:nvSpPr>
          <p:cNvPr id="3" name="Content Placeholder 2"/>
          <p:cNvSpPr>
            <a:spLocks noGrp="1"/>
          </p:cNvSpPr>
          <p:nvPr>
            <p:ph idx="1"/>
          </p:nvPr>
        </p:nvSpPr>
        <p:spPr/>
        <p:txBody>
          <a:bodyPr>
            <a:noAutofit/>
          </a:bodyPr>
          <a:lstStyle/>
          <a:p>
            <a:r>
              <a:rPr lang="en-US" sz="2400" dirty="0" smtClean="0"/>
              <a:t>Some atoms are unlikely to loose or gain electrons because of the amount of energy it would take. </a:t>
            </a:r>
          </a:p>
          <a:p>
            <a:r>
              <a:rPr lang="en-US" sz="2400" dirty="0" smtClean="0"/>
              <a:t>So instead of giving up their electrons they share!</a:t>
            </a:r>
          </a:p>
          <a:p>
            <a:r>
              <a:rPr lang="en-US" sz="2400" dirty="0" smtClean="0"/>
              <a:t>Covalent bonds are chemical bonds that form between nonmetal atoms when they share electrons. The </a:t>
            </a:r>
            <a:r>
              <a:rPr lang="en-US" sz="2400" dirty="0" err="1" smtClean="0"/>
              <a:t>elctrons</a:t>
            </a:r>
            <a:r>
              <a:rPr lang="en-US" sz="2400" dirty="0" smtClean="0"/>
              <a:t> move back and forth between the two atoms.</a:t>
            </a:r>
          </a:p>
          <a:p>
            <a:r>
              <a:rPr lang="en-US" sz="2400" dirty="0" smtClean="0"/>
              <a:t>Because they are sharing electrons their charge DOES NOT CHANGE so they are NOT IONS!!! </a:t>
            </a:r>
          </a:p>
          <a:p>
            <a:r>
              <a:rPr lang="en-US" sz="2400" dirty="0" smtClean="0"/>
              <a:t>Because they are not ions, the bond they create is called a molecule</a:t>
            </a:r>
          </a:p>
          <a:p>
            <a:pPr algn="ctr">
              <a:buNone/>
            </a:pPr>
            <a:r>
              <a:rPr lang="en-US" sz="2400" dirty="0" smtClean="0"/>
              <a:t>Diagram on pg 139 </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Polar and non-polar molecules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Atoms don’t always share equally. Some atoms are stronger than others and take over the electrons they are sharing so a great majority of them spend more time on one side than the other.</a:t>
            </a:r>
          </a:p>
          <a:p>
            <a:r>
              <a:rPr lang="en-US" dirty="0" smtClean="0"/>
              <a:t>This un-even sharing of electrons makes the bond split in charge like the poles on a battery. </a:t>
            </a:r>
          </a:p>
          <a:p>
            <a:r>
              <a:rPr lang="en-US" dirty="0" smtClean="0"/>
              <a:t>A polar bond is a bond in which  electrons are shared unevenly.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water molecule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Water molecules form when hydrogen (H) and oxygen (0) share electrons </a:t>
            </a:r>
          </a:p>
          <a:p>
            <a:r>
              <a:rPr lang="en-US" dirty="0" smtClean="0"/>
              <a:t>pg 141, figure 19 shows how the oxygen atom has a greater share of the electrons in each bond. The oxygen end of the water is slightly negative and the hydrogen is slightly positive.</a:t>
            </a:r>
          </a:p>
          <a:p>
            <a:r>
              <a:rPr lang="en-US" dirty="0" smtClean="0"/>
              <a:t>Because of this, water is said to be polar, having two opposite end or poles like a magnet. </a:t>
            </a:r>
          </a:p>
          <a:p>
            <a:r>
              <a:rPr lang="en-US" dirty="0" smtClean="0"/>
              <a:t>Molecules that do not have these uneven charges are called non-polar molecules, this only happens in bonds of the same element.</a:t>
            </a:r>
          </a:p>
          <a:p>
            <a:pPr algn="ctr">
              <a:buNone/>
            </a:pPr>
            <a:endParaRPr lang="en-US" dirty="0" smtClean="0"/>
          </a:p>
          <a:p>
            <a:pPr algn="ctr">
              <a:buNone/>
            </a:pPr>
            <a:r>
              <a:rPr lang="en-US" dirty="0" smtClean="0">
                <a:hlinkClick r:id="rId2"/>
              </a:rPr>
              <a:t>atomic bonding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attraction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Some elements are attracted to others and mesh well with others while some do not. </a:t>
            </a:r>
          </a:p>
          <a:p>
            <a:r>
              <a:rPr lang="en-US" dirty="0" smtClean="0"/>
              <a:t>Attraction is very similar to attraction among humans, you are attracted to a person who you feel completes you or complements you. </a:t>
            </a:r>
          </a:p>
          <a:p>
            <a:r>
              <a:rPr lang="en-US" dirty="0" smtClean="0"/>
              <a:t>Atoms are the same. They are attracted to other atoms that complete them. </a:t>
            </a:r>
          </a:p>
          <a:p>
            <a:r>
              <a:rPr lang="en-US" dirty="0" smtClean="0"/>
              <a:t>What completes an atom is called bonding</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Repulsion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Repulsion is exactly the opposite of attraction. Some atoms are just not meant to be together because they are too similar or to completely opposite. </a:t>
            </a:r>
          </a:p>
          <a:p>
            <a:r>
              <a:rPr lang="en-US" dirty="0" smtClean="0"/>
              <a:t>When two atoms repel each other there is usually a large amount of energy transferred. </a:t>
            </a:r>
          </a:p>
          <a:p>
            <a:r>
              <a:rPr lang="en-US" dirty="0" smtClean="0"/>
              <a:t>A common example of this is static electricity. </a:t>
            </a:r>
          </a:p>
          <a:p>
            <a:pPr lvl="1"/>
            <a:r>
              <a:rPr lang="en-US" dirty="0" smtClean="0"/>
              <a:t>Electro static Generator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bonding or repulsion happens</a:t>
            </a:r>
            <a:endParaRPr lang="en-US" dirty="0"/>
          </a:p>
        </p:txBody>
      </p:sp>
      <p:sp>
        <p:nvSpPr>
          <p:cNvPr id="3" name="Content Placeholder 2"/>
          <p:cNvSpPr>
            <a:spLocks noGrp="1"/>
          </p:cNvSpPr>
          <p:nvPr>
            <p:ph idx="1"/>
          </p:nvPr>
        </p:nvSpPr>
        <p:spPr/>
        <p:txBody>
          <a:bodyPr/>
          <a:lstStyle/>
          <a:p>
            <a:r>
              <a:rPr lang="en-US" dirty="0" smtClean="0"/>
              <a:t>Bonding or repulsion has to do with the electrons that an atom has. </a:t>
            </a:r>
          </a:p>
          <a:p>
            <a:r>
              <a:rPr lang="en-US" dirty="0" smtClean="0"/>
              <a:t>When I said they complete each other I literally meant it. Some atoms are incomplete with out other atoms. You can see this in their electron cloud.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http://storage.sxc.hu/s/su/sundesigns/1069139_19113962.jpg"/>
          <p:cNvPicPr>
            <a:picLocks noChangeAspect="1" noChangeArrowheads="1"/>
          </p:cNvPicPr>
          <p:nvPr/>
        </p:nvPicPr>
        <p:blipFill>
          <a:blip r:embed="rId2" cstate="print"/>
          <a:srcRect/>
          <a:stretch>
            <a:fillRect/>
          </a:stretch>
        </p:blipFill>
        <p:spPr bwMode="auto">
          <a:xfrm>
            <a:off x="0" y="0"/>
            <a:ext cx="9144000" cy="6935788"/>
          </a:xfrm>
          <a:prstGeom prst="rect">
            <a:avLst/>
          </a:prstGeom>
          <a:noFill/>
          <a:ln w="9525">
            <a:noFill/>
            <a:miter lim="800000"/>
            <a:headEnd/>
            <a:tailEnd/>
          </a:ln>
        </p:spPr>
      </p:pic>
      <p:sp>
        <p:nvSpPr>
          <p:cNvPr id="38915" name="Title 1"/>
          <p:cNvSpPr>
            <a:spLocks noGrp="1"/>
          </p:cNvSpPr>
          <p:nvPr>
            <p:ph type="title"/>
          </p:nvPr>
        </p:nvSpPr>
        <p:spPr/>
        <p:txBody>
          <a:bodyPr/>
          <a:lstStyle/>
          <a:p>
            <a:r>
              <a:rPr lang="en-US" b="1" smtClean="0"/>
              <a:t>Bonding and Valences</a:t>
            </a:r>
          </a:p>
        </p:txBody>
      </p:sp>
      <p:sp>
        <p:nvSpPr>
          <p:cNvPr id="38916" name="Content Placeholder 2"/>
          <p:cNvSpPr>
            <a:spLocks noGrp="1"/>
          </p:cNvSpPr>
          <p:nvPr>
            <p:ph idx="1"/>
          </p:nvPr>
        </p:nvSpPr>
        <p:spPr>
          <a:xfrm>
            <a:off x="533400" y="1295400"/>
            <a:ext cx="8229600" cy="5029200"/>
          </a:xfrm>
        </p:spPr>
        <p:txBody>
          <a:bodyPr>
            <a:normAutofit/>
          </a:bodyPr>
          <a:lstStyle/>
          <a:p>
            <a:r>
              <a:rPr lang="en-US" b="1" dirty="0" smtClean="0"/>
              <a:t>The position of electrons around the nucleus of the atom is called </a:t>
            </a:r>
            <a:r>
              <a:rPr lang="en-US" b="1" u="sng" dirty="0" smtClean="0"/>
              <a:t>valences</a:t>
            </a:r>
            <a:r>
              <a:rPr lang="en-US" b="1" dirty="0" smtClean="0"/>
              <a:t>.</a:t>
            </a:r>
          </a:p>
          <a:p>
            <a:r>
              <a:rPr lang="en-US" b="1" dirty="0" smtClean="0"/>
              <a:t>The electron cloud is organized like floors in a building. Each floor (or shells) can hold a certain maximum number of electrons. </a:t>
            </a:r>
          </a:p>
          <a:p>
            <a:pPr lvl="1"/>
            <a:r>
              <a:rPr lang="en-US" b="1" dirty="0" smtClean="0"/>
              <a:t>The first shell holds two. The shell floor holds 8.</a:t>
            </a:r>
          </a:p>
          <a:p>
            <a:pPr lvl="1"/>
            <a:r>
              <a:rPr lang="en-US" b="1" dirty="0" smtClean="0"/>
              <a:t>The farther away from the nucleus an electron is, the easier it is to remove it from the atom.</a:t>
            </a:r>
          </a:p>
          <a:p>
            <a:pPr lvl="1"/>
            <a:r>
              <a:rPr lang="en-US" b="1" dirty="0" smtClean="0"/>
              <a:t>When atoms bond, open spaces in their valences allow the atoms to fit together like puzzle pieces.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draw an orbital diagram </a:t>
            </a:r>
            <a:endParaRPr lang="en-US" dirty="0"/>
          </a:p>
        </p:txBody>
      </p:sp>
      <p:sp>
        <p:nvSpPr>
          <p:cNvPr id="4" name="Flowchart: Connector 3"/>
          <p:cNvSpPr/>
          <p:nvPr/>
        </p:nvSpPr>
        <p:spPr>
          <a:xfrm>
            <a:off x="4114800" y="3276600"/>
            <a:ext cx="1447800" cy="15240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3733800" y="3124200"/>
            <a:ext cx="2133600" cy="19050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3276600" y="2743200"/>
            <a:ext cx="3048000" cy="25908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a:off x="3124200" y="2438400"/>
            <a:ext cx="3429000" cy="3200400"/>
          </a:xfrm>
          <a:prstGeom prst="flowChartConnecto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876800" y="3276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4648200" y="3276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5410200" y="3276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5562600" y="35052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p:cNvSpPr/>
          <p:nvPr/>
        </p:nvSpPr>
        <p:spPr>
          <a:xfrm>
            <a:off x="5257800" y="4800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Connector 12"/>
          <p:cNvSpPr/>
          <p:nvPr/>
        </p:nvSpPr>
        <p:spPr>
          <a:xfrm>
            <a:off x="5105400" y="48768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3886200" y="45720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3810000" y="44196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p:cNvSpPr/>
          <p:nvPr/>
        </p:nvSpPr>
        <p:spPr>
          <a:xfrm>
            <a:off x="3810000" y="35814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3962400" y="3352800"/>
            <a:ext cx="152400" cy="1524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705600" y="1447800"/>
            <a:ext cx="2133600" cy="4062651"/>
          </a:xfrm>
          <a:prstGeom prst="rect">
            <a:avLst/>
          </a:prstGeom>
          <a:noFill/>
        </p:spPr>
        <p:txBody>
          <a:bodyPr wrap="square" rtlCol="0">
            <a:spAutoFit/>
          </a:bodyPr>
          <a:lstStyle/>
          <a:p>
            <a:pPr>
              <a:buFont typeface="Arial" pitchFamily="34" charset="0"/>
              <a:buChar char="•"/>
            </a:pPr>
            <a:r>
              <a:rPr lang="en-US" sz="2400" dirty="0" smtClean="0"/>
              <a:t>Having a complete outer shell makes an atom stable. </a:t>
            </a:r>
          </a:p>
          <a:p>
            <a:pPr>
              <a:buFont typeface="Arial" pitchFamily="34" charset="0"/>
              <a:buChar char="•"/>
            </a:pPr>
            <a:r>
              <a:rPr lang="en-US" sz="2400" dirty="0" smtClean="0"/>
              <a:t>Any atom can become stable if it has 8 electrons in its outer most shell.</a:t>
            </a:r>
          </a:p>
          <a:p>
            <a:pPr>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uried in paperwork"/>
          <p:cNvPicPr>
            <a:picLocks noChangeAspect="1" noChangeArrowheads="1"/>
          </p:cNvPicPr>
          <p:nvPr/>
        </p:nvPicPr>
        <p:blipFill>
          <a:blip r:embed="rId2" cstate="print"/>
          <a:srcRect/>
          <a:stretch>
            <a:fillRect/>
          </a:stretch>
        </p:blipFill>
        <p:spPr bwMode="auto">
          <a:xfrm>
            <a:off x="0" y="0"/>
            <a:ext cx="9144000" cy="6832600"/>
          </a:xfrm>
          <a:prstGeom prst="rect">
            <a:avLst/>
          </a:prstGeom>
          <a:noFill/>
          <a:ln w="9525">
            <a:noFill/>
            <a:miter lim="800000"/>
            <a:headEnd/>
            <a:tailEnd/>
          </a:ln>
        </p:spPr>
      </p:pic>
      <p:sp>
        <p:nvSpPr>
          <p:cNvPr id="22531" name="Rectangle 2"/>
          <p:cNvSpPr>
            <a:spLocks noGrp="1" noChangeArrowheads="1"/>
          </p:cNvSpPr>
          <p:nvPr>
            <p:ph type="title"/>
          </p:nvPr>
        </p:nvSpPr>
        <p:spPr/>
        <p:txBody>
          <a:bodyPr/>
          <a:lstStyle/>
          <a:p>
            <a:pPr eaLnBrk="1" hangingPunct="1"/>
            <a:r>
              <a:rPr lang="en-US" smtClean="0"/>
              <a:t>A way to organize elements</a:t>
            </a:r>
          </a:p>
        </p:txBody>
      </p:sp>
      <p:sp>
        <p:nvSpPr>
          <p:cNvPr id="27651" name="Rectangle 3"/>
          <p:cNvSpPr>
            <a:spLocks noGrp="1" noChangeArrowheads="1"/>
          </p:cNvSpPr>
          <p:nvPr>
            <p:ph type="body" idx="1"/>
          </p:nvPr>
        </p:nvSpPr>
        <p:spPr>
          <a:xfrm>
            <a:off x="1295400" y="3581400"/>
            <a:ext cx="6553200" cy="2667000"/>
          </a:xfrm>
          <a:effectLst>
            <a:outerShdw dist="35921" dir="2700000" algn="ctr" rotWithShape="0">
              <a:schemeClr val="bg2"/>
            </a:outerShdw>
          </a:effectLst>
        </p:spPr>
        <p:txBody>
          <a:bodyPr/>
          <a:lstStyle/>
          <a:p>
            <a:pPr algn="ctr" eaLnBrk="1" hangingPunct="1">
              <a:buFontTx/>
              <a:buNone/>
              <a:defRPr/>
            </a:pPr>
            <a:r>
              <a:rPr lang="en-US" sz="5000" b="1" smtClean="0"/>
              <a:t>The periodic table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10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765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it’s organized</a:t>
            </a:r>
            <a:endParaRPr lang="en-US" dirty="0"/>
          </a:p>
        </p:txBody>
      </p:sp>
      <p:sp>
        <p:nvSpPr>
          <p:cNvPr id="3" name="Content Placeholder 2"/>
          <p:cNvSpPr>
            <a:spLocks noGrp="1"/>
          </p:cNvSpPr>
          <p:nvPr>
            <p:ph idx="1"/>
          </p:nvPr>
        </p:nvSpPr>
        <p:spPr>
          <a:xfrm>
            <a:off x="1828800" y="1447800"/>
            <a:ext cx="6781800" cy="4846320"/>
          </a:xfrm>
        </p:spPr>
        <p:txBody>
          <a:bodyPr>
            <a:normAutofit fontScale="77500" lnSpcReduction="20000"/>
          </a:bodyPr>
          <a:lstStyle/>
          <a:p>
            <a:r>
              <a:rPr lang="en-US" sz="3100" dirty="0" smtClean="0"/>
              <a:t>The elements are organized on the periodic table by their properties. </a:t>
            </a:r>
          </a:p>
          <a:p>
            <a:r>
              <a:rPr lang="en-US" sz="3100" dirty="0" smtClean="0"/>
              <a:t>There are rows and columns that represent relationships between the elements. </a:t>
            </a:r>
          </a:p>
          <a:p>
            <a:r>
              <a:rPr lang="en-US" sz="3100" dirty="0" smtClean="0"/>
              <a:t>The rows are called </a:t>
            </a:r>
            <a:r>
              <a:rPr lang="en-US" sz="3100" dirty="0" smtClean="0">
                <a:ln>
                  <a:solidFill>
                    <a:srgbClr val="FFC000"/>
                  </a:solidFill>
                </a:ln>
                <a:solidFill>
                  <a:srgbClr val="FFC000"/>
                </a:solidFill>
              </a:rPr>
              <a:t>periods</a:t>
            </a:r>
            <a:r>
              <a:rPr lang="en-US" sz="3100" dirty="0" smtClean="0"/>
              <a:t>. There are seven of them. The elements in these rows share the same number of shells in their electron cloud. Ex. Hydrogen and Helium are in the first shell so each of them has only one shell of electrons.</a:t>
            </a:r>
          </a:p>
          <a:p>
            <a:r>
              <a:rPr lang="en-US" sz="3100" dirty="0" smtClean="0"/>
              <a:t>The columns are called </a:t>
            </a:r>
            <a:r>
              <a:rPr lang="en-US" sz="3100" dirty="0" smtClean="0">
                <a:ln>
                  <a:solidFill>
                    <a:srgbClr val="FFC000"/>
                  </a:solidFill>
                </a:ln>
                <a:solidFill>
                  <a:srgbClr val="FFC000"/>
                </a:solidFill>
              </a:rPr>
              <a:t>groups.</a:t>
            </a:r>
            <a:r>
              <a:rPr lang="en-US" sz="3100" dirty="0" smtClean="0"/>
              <a:t> Elements in the same group  share the same number of electrons in their outer most shell. Ex. Group 2 have 2 electrons in their outer most shell.</a:t>
            </a:r>
          </a:p>
          <a:p>
            <a:r>
              <a:rPr lang="en-US" sz="3100" dirty="0" smtClean="0"/>
              <a:t>Colors distinguish families.</a:t>
            </a:r>
          </a:p>
          <a:p>
            <a:pPr algn="ctr">
              <a:buNone/>
            </a:pPr>
            <a:r>
              <a:rPr lang="en-US" sz="3100" dirty="0" smtClean="0">
                <a:hlinkClick r:id="rId2"/>
              </a:rPr>
              <a:t>where do </a:t>
            </a:r>
            <a:r>
              <a:rPr lang="en-US" sz="3100" dirty="0" err="1" smtClean="0">
                <a:hlinkClick r:id="rId2"/>
              </a:rPr>
              <a:t>i</a:t>
            </a:r>
            <a:r>
              <a:rPr lang="en-US" sz="3100" dirty="0" smtClean="0">
                <a:hlinkClick r:id="rId2"/>
              </a:rPr>
              <a:t> belong?</a:t>
            </a:r>
            <a:endParaRPr lang="en-US" sz="3100"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P030005436">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4FB10432-043E-47E2-B6C2-766D62088D7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B512270-5AE2-4968-9FF6-DF4B19D14B7A}">
  <ds:schemaRefs>
    <ds:schemaRef ds:uri="http://schemas.microsoft.com/sharepoint/v3/contenttype/forms"/>
  </ds:schemaRefs>
</ds:datastoreItem>
</file>

<file path=customXml/itemProps3.xml><?xml version="1.0" encoding="utf-8"?>
<ds:datastoreItem xmlns:ds="http://schemas.openxmlformats.org/officeDocument/2006/customXml" ds:itemID="{13C84831-ACD2-40BB-80D1-97239EC2D81A}">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TP030005436</Template>
  <TotalTime>444</TotalTime>
  <Words>1104</Words>
  <Application>Microsoft Office PowerPoint</Application>
  <PresentationFormat>On-screen Show (4:3)</PresentationFormat>
  <Paragraphs>103</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TP030005436</vt:lpstr>
      <vt:lpstr>Attraction, Repulsion, and Static Electricity</vt:lpstr>
      <vt:lpstr>Energy Levels</vt:lpstr>
      <vt:lpstr>attraction</vt:lpstr>
      <vt:lpstr>Repulsion</vt:lpstr>
      <vt:lpstr>How bonding or repulsion happens</vt:lpstr>
      <vt:lpstr>Bonding and Valences</vt:lpstr>
      <vt:lpstr>How to draw an orbital diagram </vt:lpstr>
      <vt:lpstr>A way to organize elements</vt:lpstr>
      <vt:lpstr>How it’s organized</vt:lpstr>
      <vt:lpstr>Slide 10</vt:lpstr>
      <vt:lpstr>Classification  of elements</vt:lpstr>
      <vt:lpstr>Nonmetals</vt:lpstr>
      <vt:lpstr>Metaloids</vt:lpstr>
      <vt:lpstr>Bonding and Valences</vt:lpstr>
      <vt:lpstr>How Elements bond</vt:lpstr>
      <vt:lpstr>Ionic bonds</vt:lpstr>
      <vt:lpstr>Bonding</vt:lpstr>
      <vt:lpstr>Opposites attract!!!</vt:lpstr>
      <vt:lpstr>Metallic bonding- pooling</vt:lpstr>
      <vt:lpstr>Covalent bonds- sharing</vt:lpstr>
      <vt:lpstr>Polar and non-polar molecules</vt:lpstr>
      <vt:lpstr>Polar water molecule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Miami Sunset Senior High</dc:creator>
  <cp:keywords/>
  <dc:description/>
  <cp:lastModifiedBy>Miami Sunset Senior High</cp:lastModifiedBy>
  <cp:revision>83</cp:revision>
  <dcterms:created xsi:type="dcterms:W3CDTF">2010-09-30T17:28:20Z</dcterms:created>
  <dcterms:modified xsi:type="dcterms:W3CDTF">2011-09-28T15:18:34Z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TC300054369990</vt:lpwstr>
  </property>
</Properties>
</file>